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3"/>
  </p:notesMasterIdLst>
  <p:sldIdLst>
    <p:sldId id="298" r:id="rId3"/>
    <p:sldId id="500" r:id="rId4"/>
    <p:sldId id="299" r:id="rId5"/>
    <p:sldId id="536" r:id="rId6"/>
    <p:sldId id="535" r:id="rId7"/>
    <p:sldId id="262" r:id="rId8"/>
    <p:sldId id="493" r:id="rId9"/>
    <p:sldId id="438" r:id="rId10"/>
    <p:sldId id="424" r:id="rId11"/>
    <p:sldId id="425" r:id="rId12"/>
    <p:sldId id="511" r:id="rId13"/>
    <p:sldId id="504" r:id="rId14"/>
    <p:sldId id="501" r:id="rId15"/>
    <p:sldId id="280" r:id="rId16"/>
    <p:sldId id="526" r:id="rId17"/>
    <p:sldId id="537" r:id="rId18"/>
    <p:sldId id="527" r:id="rId19"/>
    <p:sldId id="533" r:id="rId20"/>
    <p:sldId id="513" r:id="rId21"/>
    <p:sldId id="532" r:id="rId22"/>
  </p:sldIdLst>
  <p:sldSz cx="12192000" cy="6858000"/>
  <p:notesSz cx="7010400" cy="9296400"/>
  <p:custShowLst>
    <p:custShow name="Custom Show 1" id="0">
      <p:sldLst>
        <p:sld r:id="rId13"/>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OUT SOCU" id="{AE691972-7957-4050-91E8-91D3E1C6550F}">
          <p14:sldIdLst>
            <p14:sldId id="298"/>
            <p14:sldId id="500"/>
            <p14:sldId id="299"/>
            <p14:sldId id="536"/>
            <p14:sldId id="535"/>
            <p14:sldId id="262"/>
            <p14:sldId id="493"/>
            <p14:sldId id="438"/>
            <p14:sldId id="424"/>
            <p14:sldId id="425"/>
          </p14:sldIdLst>
        </p14:section>
        <p14:section name="ACHIVEMENT WITH SR" id="{0D3EDA2E-5D97-4E95-AC9D-0EB4CAFC486A}">
          <p14:sldIdLst>
            <p14:sldId id="511"/>
            <p14:sldId id="504"/>
            <p14:sldId id="501"/>
            <p14:sldId id="280"/>
            <p14:sldId id="526"/>
            <p14:sldId id="537"/>
            <p14:sldId id="527"/>
            <p14:sldId id="533"/>
            <p14:sldId id="513"/>
            <p14:sldId id="53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321"/>
    <a:srgbClr val="F4B183"/>
    <a:srgbClr val="E8AB7D"/>
    <a:srgbClr val="365422"/>
    <a:srgbClr val="FFFFFF"/>
    <a:srgbClr val="333F50"/>
    <a:srgbClr val="262626"/>
    <a:srgbClr val="FB9420"/>
    <a:srgbClr val="359642"/>
    <a:srgbClr val="3854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26" autoAdjust="0"/>
    <p:restoredTop sz="95231" autoAdjust="0"/>
  </p:normalViewPr>
  <p:slideViewPr>
    <p:cSldViewPr snapToGrid="0">
      <p:cViewPr varScale="1">
        <p:scale>
          <a:sx n="70" d="100"/>
          <a:sy n="70" d="100"/>
        </p:scale>
        <p:origin x="846"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Lorem</c:v>
                </c:pt>
              </c:strCache>
            </c:strRef>
          </c:tx>
          <c:spPr>
            <a:ln w="19050">
              <a:noFill/>
            </a:ln>
          </c:spPr>
          <c:dPt>
            <c:idx val="0"/>
            <c:bubble3D val="0"/>
            <c:spPr>
              <a:solidFill>
                <a:schemeClr val="accent2"/>
              </a:solidFill>
              <a:ln w="19050">
                <a:noFill/>
              </a:ln>
              <a:effectLst/>
            </c:spPr>
            <c:extLst>
              <c:ext xmlns:c16="http://schemas.microsoft.com/office/drawing/2014/chart" uri="{C3380CC4-5D6E-409C-BE32-E72D297353CC}">
                <c16:uniqueId val="{00000001-1D0D-4601-BA17-40F761817FD5}"/>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1D0D-4601-BA17-40F761817FD5}"/>
              </c:ext>
            </c:extLst>
          </c:dPt>
          <c:cat>
            <c:strRef>
              <c:f>Sheet1!$A$2:$A$3</c:f>
              <c:strCache>
                <c:ptCount val="2"/>
                <c:pt idx="0">
                  <c:v>Ipsum</c:v>
                </c:pt>
                <c:pt idx="1">
                  <c:v>Dolor</c:v>
                </c:pt>
              </c:strCache>
            </c:strRef>
          </c:cat>
          <c:val>
            <c:numRef>
              <c:f>Sheet1!$B$2:$B$3</c:f>
              <c:numCache>
                <c:formatCode>General</c:formatCode>
                <c:ptCount val="2"/>
                <c:pt idx="0">
                  <c:v>96.17</c:v>
                </c:pt>
                <c:pt idx="1">
                  <c:v>3.83</c:v>
                </c:pt>
              </c:numCache>
            </c:numRef>
          </c:val>
          <c:extLst>
            <c:ext xmlns:c16="http://schemas.microsoft.com/office/drawing/2014/chart" uri="{C3380CC4-5D6E-409C-BE32-E72D297353CC}">
              <c16:uniqueId val="{00000004-1D0D-4601-BA17-40F761817FD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en-US"/>
      </a:pPr>
      <a:endParaRPr lang="en-NG"/>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Lorem</c:v>
                </c:pt>
              </c:strCache>
            </c:strRef>
          </c:tx>
          <c:spPr>
            <a:ln w="19050">
              <a:noFill/>
            </a:ln>
          </c:spPr>
          <c:dPt>
            <c:idx val="0"/>
            <c:bubble3D val="0"/>
            <c:spPr>
              <a:solidFill>
                <a:schemeClr val="accent1"/>
              </a:solidFill>
              <a:ln w="19050">
                <a:noFill/>
              </a:ln>
              <a:effectLst/>
            </c:spPr>
            <c:extLst>
              <c:ext xmlns:c16="http://schemas.microsoft.com/office/drawing/2014/chart" uri="{C3380CC4-5D6E-409C-BE32-E72D297353CC}">
                <c16:uniqueId val="{00000001-CC1F-4995-8365-F894D0E0AFA3}"/>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CC1F-4995-8365-F894D0E0AFA3}"/>
              </c:ext>
            </c:extLst>
          </c:dPt>
          <c:cat>
            <c:strRef>
              <c:f>Sheet1!$A$2:$A$3</c:f>
              <c:strCache>
                <c:ptCount val="2"/>
                <c:pt idx="0">
                  <c:v>Ipsum</c:v>
                </c:pt>
                <c:pt idx="1">
                  <c:v>Dolor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CC1F-4995-8365-F894D0E0AFA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en-US"/>
      </a:pPr>
      <a:endParaRPr lang="en-NG"/>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Lorem</c:v>
                </c:pt>
              </c:strCache>
            </c:strRef>
          </c:tx>
          <c:spPr>
            <a:ln w="19050">
              <a:noFill/>
            </a:ln>
          </c:spPr>
          <c:dPt>
            <c:idx val="0"/>
            <c:bubble3D val="0"/>
            <c:spPr>
              <a:solidFill>
                <a:schemeClr val="accent3"/>
              </a:solidFill>
              <a:ln w="19050">
                <a:noFill/>
              </a:ln>
              <a:effectLst/>
            </c:spPr>
            <c:extLst>
              <c:ext xmlns:c16="http://schemas.microsoft.com/office/drawing/2014/chart" uri="{C3380CC4-5D6E-409C-BE32-E72D297353CC}">
                <c16:uniqueId val="{00000001-6A04-4C58-8C9B-2AE7FFA1BA42}"/>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6A04-4C58-8C9B-2AE7FFA1BA42}"/>
              </c:ext>
            </c:extLst>
          </c:dPt>
          <c:cat>
            <c:strRef>
              <c:f>Sheet1!$A$2:$A$3</c:f>
              <c:strCache>
                <c:ptCount val="2"/>
                <c:pt idx="0">
                  <c:v>Ipsum</c:v>
                </c:pt>
                <c:pt idx="1">
                  <c:v>Dolor</c:v>
                </c:pt>
              </c:strCache>
            </c:strRef>
          </c:cat>
          <c:val>
            <c:numRef>
              <c:f>Sheet1!$B$2:$B$3</c:f>
              <c:numCache>
                <c:formatCode>General</c:formatCode>
                <c:ptCount val="2"/>
                <c:pt idx="0">
                  <c:v>3.83</c:v>
                </c:pt>
                <c:pt idx="1">
                  <c:v>96.17</c:v>
                </c:pt>
              </c:numCache>
            </c:numRef>
          </c:val>
          <c:extLst>
            <c:ext xmlns:c16="http://schemas.microsoft.com/office/drawing/2014/chart" uri="{C3380CC4-5D6E-409C-BE32-E72D297353CC}">
              <c16:uniqueId val="{00000004-6A04-4C58-8C9B-2AE7FFA1BA4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en-US"/>
      </a:pPr>
      <a:endParaRPr lang="en-NG"/>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Lorem</c:v>
                </c:pt>
              </c:strCache>
            </c:strRef>
          </c:tx>
          <c:spPr>
            <a:ln w="19050">
              <a:noFill/>
            </a:ln>
          </c:spPr>
          <c:dPt>
            <c:idx val="0"/>
            <c:bubble3D val="0"/>
            <c:spPr>
              <a:solidFill>
                <a:schemeClr val="accent2"/>
              </a:solidFill>
              <a:ln w="19050">
                <a:noFill/>
              </a:ln>
              <a:effectLst/>
            </c:spPr>
            <c:extLst>
              <c:ext xmlns:c16="http://schemas.microsoft.com/office/drawing/2014/chart" uri="{C3380CC4-5D6E-409C-BE32-E72D297353CC}">
                <c16:uniqueId val="{00000001-F4F1-4730-805E-A7D80F01741C}"/>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F4F1-4730-805E-A7D80F01741C}"/>
              </c:ext>
            </c:extLst>
          </c:dPt>
          <c:cat>
            <c:strRef>
              <c:f>Sheet1!$A$2:$A$3</c:f>
              <c:strCache>
                <c:ptCount val="2"/>
                <c:pt idx="0">
                  <c:v>Ipsum</c:v>
                </c:pt>
                <c:pt idx="1">
                  <c:v>Dolor</c:v>
                </c:pt>
              </c:strCache>
            </c:strRef>
          </c:cat>
          <c:val>
            <c:numRef>
              <c:f>Sheet1!$B$2:$B$3</c:f>
              <c:numCache>
                <c:formatCode>General</c:formatCode>
                <c:ptCount val="2"/>
                <c:pt idx="0">
                  <c:v>96.17</c:v>
                </c:pt>
                <c:pt idx="1">
                  <c:v>3.83</c:v>
                </c:pt>
              </c:numCache>
            </c:numRef>
          </c:val>
          <c:extLst>
            <c:ext xmlns:c16="http://schemas.microsoft.com/office/drawing/2014/chart" uri="{C3380CC4-5D6E-409C-BE32-E72D297353CC}">
              <c16:uniqueId val="{00000004-F4F1-4730-805E-A7D80F01741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en-US"/>
      </a:pPr>
      <a:endParaRPr lang="en-NG"/>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Lorem</c:v>
                </c:pt>
              </c:strCache>
            </c:strRef>
          </c:tx>
          <c:spPr>
            <a:ln w="19050">
              <a:noFill/>
            </a:ln>
          </c:spPr>
          <c:dPt>
            <c:idx val="0"/>
            <c:bubble3D val="0"/>
            <c:spPr>
              <a:solidFill>
                <a:schemeClr val="accent1"/>
              </a:solidFill>
              <a:ln w="19050">
                <a:noFill/>
              </a:ln>
              <a:effectLst/>
            </c:spPr>
            <c:extLst>
              <c:ext xmlns:c16="http://schemas.microsoft.com/office/drawing/2014/chart" uri="{C3380CC4-5D6E-409C-BE32-E72D297353CC}">
                <c16:uniqueId val="{00000001-15A9-43CF-8A3D-2F6C7F90F871}"/>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15A9-43CF-8A3D-2F6C7F90F871}"/>
              </c:ext>
            </c:extLst>
          </c:dPt>
          <c:cat>
            <c:strRef>
              <c:f>Sheet1!$A$2:$A$3</c:f>
              <c:strCache>
                <c:ptCount val="2"/>
                <c:pt idx="0">
                  <c:v>Ipsum</c:v>
                </c:pt>
                <c:pt idx="1">
                  <c:v>Dolor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15A9-43CF-8A3D-2F6C7F90F87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en-US"/>
      </a:pPr>
      <a:endParaRPr lang="en-NG"/>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Lorem</c:v>
                </c:pt>
              </c:strCache>
            </c:strRef>
          </c:tx>
          <c:spPr>
            <a:ln w="19050">
              <a:noFill/>
            </a:ln>
          </c:spPr>
          <c:dPt>
            <c:idx val="0"/>
            <c:bubble3D val="0"/>
            <c:spPr>
              <a:solidFill>
                <a:schemeClr val="accent3"/>
              </a:solidFill>
              <a:ln w="19050">
                <a:noFill/>
              </a:ln>
              <a:effectLst/>
            </c:spPr>
            <c:extLst>
              <c:ext xmlns:c16="http://schemas.microsoft.com/office/drawing/2014/chart" uri="{C3380CC4-5D6E-409C-BE32-E72D297353CC}">
                <c16:uniqueId val="{00000001-4E04-4B77-96A2-299D06CB86AA}"/>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4E04-4B77-96A2-299D06CB86AA}"/>
              </c:ext>
            </c:extLst>
          </c:dPt>
          <c:cat>
            <c:strRef>
              <c:f>Sheet1!$A$2:$A$3</c:f>
              <c:strCache>
                <c:ptCount val="2"/>
                <c:pt idx="0">
                  <c:v>Ipsum</c:v>
                </c:pt>
                <c:pt idx="1">
                  <c:v>Dolor</c:v>
                </c:pt>
              </c:strCache>
            </c:strRef>
          </c:cat>
          <c:val>
            <c:numRef>
              <c:f>Sheet1!$B$2:$B$3</c:f>
              <c:numCache>
                <c:formatCode>General</c:formatCode>
                <c:ptCount val="2"/>
                <c:pt idx="0">
                  <c:v>3.83</c:v>
                </c:pt>
                <c:pt idx="1">
                  <c:v>96.17</c:v>
                </c:pt>
              </c:numCache>
            </c:numRef>
          </c:val>
          <c:extLst>
            <c:ext xmlns:c16="http://schemas.microsoft.com/office/drawing/2014/chart" uri="{C3380CC4-5D6E-409C-BE32-E72D297353CC}">
              <c16:uniqueId val="{00000004-4E04-4B77-96A2-299D06CB86A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en-US"/>
      </a:pPr>
      <a:endParaRPr lang="en-NG"/>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hyperlink" Target="WEB-INFO.pptx" TargetMode="External"/><Relationship Id="rId1" Type="http://schemas.openxmlformats.org/officeDocument/2006/relationships/hyperlink" Target="SOCU-INFO.pptx"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SOCU-INFO.pptx"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3224C7-A56D-4446-ACBE-C2EA34BB48EB}" type="doc">
      <dgm:prSet loTypeId="urn:microsoft.com/office/officeart/2005/8/layout/venn1" loCatId="relationship" qsTypeId="urn:microsoft.com/office/officeart/2005/8/quickstyle/simple3" qsCatId="simple" csTypeId="urn:microsoft.com/office/officeart/2005/8/colors/accent1_2" csCatId="accent1" phldr="1"/>
      <dgm:spPr/>
      <dgm:t>
        <a:bodyPr/>
        <a:lstStyle/>
        <a:p>
          <a:endParaRPr lang="en-US"/>
        </a:p>
      </dgm:t>
    </dgm:pt>
    <dgm:pt modelId="{5DC75463-E9D9-496D-81D4-B0A9251B1128}">
      <dgm:prSet/>
      <dgm:spPr/>
      <dgm:t>
        <a:bodyPr/>
        <a:lstStyle/>
        <a:p>
          <a:pPr rtl="0"/>
          <a:r>
            <a:rPr lang="en-US" b="1" dirty="0">
              <a:solidFill>
                <a:srgbClr val="FFFFFF"/>
              </a:solidFill>
              <a:hlinkClick xmlns:r="http://schemas.openxmlformats.org/officeDocument/2006/relationships" r:id="rId1" action="ppaction://hlinkpres?slideindex=1&amp;slidetitle=">
                <a:extLst>
                  <a:ext uri="{A12FA001-AC4F-418D-AE19-62706E023703}">
                    <ahyp:hlinkClr xmlns:ahyp="http://schemas.microsoft.com/office/drawing/2018/hyperlinkcolor" val="tx"/>
                  </a:ext>
                </a:extLst>
              </a:hlinkClick>
            </a:rPr>
            <a:t>Targeting  Mechanism </a:t>
          </a:r>
          <a:endParaRPr lang="en-US" dirty="0">
            <a:solidFill>
              <a:srgbClr val="FFFFFF"/>
            </a:solidFill>
          </a:endParaRPr>
        </a:p>
      </dgm:t>
      <dgm:extLst>
        <a:ext uri="{E40237B7-FDA0-4F09-8148-C483321AD2D9}">
          <dgm14:cNvPr xmlns:dgm14="http://schemas.microsoft.com/office/drawing/2010/diagram" id="0" name="">
            <a:hlinkClick xmlns:r="http://schemas.openxmlformats.org/officeDocument/2006/relationships" r:id="rId2" action="ppaction://hlinkpres?slideindex=1&amp;slidetitle="/>
          </dgm14:cNvPr>
        </a:ext>
      </dgm:extLst>
    </dgm:pt>
    <dgm:pt modelId="{25F0FB7D-9A9C-4E61-8954-DCC24A2B8985}" type="parTrans" cxnId="{607D1892-FD14-4E29-A925-DA292827F3F3}">
      <dgm:prSet/>
      <dgm:spPr/>
      <dgm:t>
        <a:bodyPr/>
        <a:lstStyle/>
        <a:p>
          <a:endParaRPr lang="en-US"/>
        </a:p>
      </dgm:t>
    </dgm:pt>
    <dgm:pt modelId="{C123D1B5-D22E-4D40-926C-95523DF64F38}" type="sibTrans" cxnId="{607D1892-FD14-4E29-A925-DA292827F3F3}">
      <dgm:prSet/>
      <dgm:spPr/>
      <dgm:t>
        <a:bodyPr/>
        <a:lstStyle/>
        <a:p>
          <a:endParaRPr lang="en-US"/>
        </a:p>
      </dgm:t>
    </dgm:pt>
    <dgm:pt modelId="{05785E16-F042-4463-BA06-8811AA327E1E}">
      <dgm:prSet/>
      <dgm:spPr/>
      <dgm:t>
        <a:bodyPr/>
        <a:lstStyle/>
        <a:p>
          <a:pPr rtl="0"/>
          <a:endParaRPr lang="en-US" dirty="0"/>
        </a:p>
      </dgm:t>
    </dgm:pt>
    <dgm:pt modelId="{5B567CAA-AAB9-488A-BE54-17E49A2C0F26}" type="parTrans" cxnId="{FA60453F-8057-4F88-BC99-0C5214A2FBA8}">
      <dgm:prSet/>
      <dgm:spPr/>
      <dgm:t>
        <a:bodyPr/>
        <a:lstStyle/>
        <a:p>
          <a:endParaRPr lang="en-US"/>
        </a:p>
      </dgm:t>
    </dgm:pt>
    <dgm:pt modelId="{CF75A719-6E72-4612-BE55-B84F856FEDF4}" type="sibTrans" cxnId="{FA60453F-8057-4F88-BC99-0C5214A2FBA8}">
      <dgm:prSet/>
      <dgm:spPr/>
      <dgm:t>
        <a:bodyPr/>
        <a:lstStyle/>
        <a:p>
          <a:endParaRPr lang="en-US"/>
        </a:p>
      </dgm:t>
    </dgm:pt>
    <dgm:pt modelId="{9BE1C713-F1A4-455F-B5FD-CBBBCCACDA3A}" type="pres">
      <dgm:prSet presAssocID="{013224C7-A56D-4446-ACBE-C2EA34BB48EB}" presName="compositeShape" presStyleCnt="0">
        <dgm:presLayoutVars>
          <dgm:chMax val="7"/>
          <dgm:dir/>
          <dgm:resizeHandles val="exact"/>
        </dgm:presLayoutVars>
      </dgm:prSet>
      <dgm:spPr/>
    </dgm:pt>
    <dgm:pt modelId="{45C192C0-7824-4995-9BD5-BC8C4842FB29}" type="pres">
      <dgm:prSet presAssocID="{5DC75463-E9D9-496D-81D4-B0A9251B1128}" presName="circ1" presStyleLbl="vennNode1" presStyleIdx="0" presStyleCnt="2" custLinFactNeighborX="6856" custLinFactNeighborY="-5038"/>
      <dgm:spPr/>
    </dgm:pt>
    <dgm:pt modelId="{4D8A06EB-5B55-45DD-AAC4-68DDE08404BB}" type="pres">
      <dgm:prSet presAssocID="{5DC75463-E9D9-496D-81D4-B0A9251B1128}" presName="circ1Tx" presStyleLbl="revTx" presStyleIdx="0" presStyleCnt="0">
        <dgm:presLayoutVars>
          <dgm:chMax val="0"/>
          <dgm:chPref val="0"/>
          <dgm:bulletEnabled val="1"/>
        </dgm:presLayoutVars>
      </dgm:prSet>
      <dgm:spPr/>
    </dgm:pt>
    <dgm:pt modelId="{AEE0A148-F051-4106-83E7-A4CAF072259B}" type="pres">
      <dgm:prSet presAssocID="{05785E16-F042-4463-BA06-8811AA327E1E}" presName="circ2" presStyleLbl="vennNode1" presStyleIdx="1" presStyleCnt="2" custLinFactNeighborX="8642" custLinFactNeighborY="-1181"/>
      <dgm:spPr/>
    </dgm:pt>
    <dgm:pt modelId="{9E52B54C-23F5-4EC0-85BA-F20C299BF472}" type="pres">
      <dgm:prSet presAssocID="{05785E16-F042-4463-BA06-8811AA327E1E}" presName="circ2Tx" presStyleLbl="revTx" presStyleIdx="0" presStyleCnt="0">
        <dgm:presLayoutVars>
          <dgm:chMax val="0"/>
          <dgm:chPref val="0"/>
          <dgm:bulletEnabled val="1"/>
        </dgm:presLayoutVars>
      </dgm:prSet>
      <dgm:spPr/>
    </dgm:pt>
  </dgm:ptLst>
  <dgm:cxnLst>
    <dgm:cxn modelId="{EFA16531-C36D-432F-A250-2F3E19BBB9D4}" type="presOf" srcId="{013224C7-A56D-4446-ACBE-C2EA34BB48EB}" destId="{9BE1C713-F1A4-455F-B5FD-CBBBCCACDA3A}" srcOrd="0" destOrd="0" presId="urn:microsoft.com/office/officeart/2005/8/layout/venn1"/>
    <dgm:cxn modelId="{3B924636-5D5A-4352-A3DB-A374AB228A04}" type="presOf" srcId="{05785E16-F042-4463-BA06-8811AA327E1E}" destId="{AEE0A148-F051-4106-83E7-A4CAF072259B}" srcOrd="0" destOrd="0" presId="urn:microsoft.com/office/officeart/2005/8/layout/venn1"/>
    <dgm:cxn modelId="{FA60453F-8057-4F88-BC99-0C5214A2FBA8}" srcId="{013224C7-A56D-4446-ACBE-C2EA34BB48EB}" destId="{05785E16-F042-4463-BA06-8811AA327E1E}" srcOrd="1" destOrd="0" parTransId="{5B567CAA-AAB9-488A-BE54-17E49A2C0F26}" sibTransId="{CF75A719-6E72-4612-BE55-B84F856FEDF4}"/>
    <dgm:cxn modelId="{2269948A-9590-4F83-9630-FC3328B2CEF3}" type="presOf" srcId="{5DC75463-E9D9-496D-81D4-B0A9251B1128}" destId="{45C192C0-7824-4995-9BD5-BC8C4842FB29}" srcOrd="0" destOrd="0" presId="urn:microsoft.com/office/officeart/2005/8/layout/venn1"/>
    <dgm:cxn modelId="{607D1892-FD14-4E29-A925-DA292827F3F3}" srcId="{013224C7-A56D-4446-ACBE-C2EA34BB48EB}" destId="{5DC75463-E9D9-496D-81D4-B0A9251B1128}" srcOrd="0" destOrd="0" parTransId="{25F0FB7D-9A9C-4E61-8954-DCC24A2B8985}" sibTransId="{C123D1B5-D22E-4D40-926C-95523DF64F38}"/>
    <dgm:cxn modelId="{1E8CA396-E56E-451E-A1DD-426FA3AB0985}" type="presOf" srcId="{5DC75463-E9D9-496D-81D4-B0A9251B1128}" destId="{4D8A06EB-5B55-45DD-AAC4-68DDE08404BB}" srcOrd="1" destOrd="0" presId="urn:microsoft.com/office/officeart/2005/8/layout/venn1"/>
    <dgm:cxn modelId="{0CABCCD2-3167-4496-BC8A-1C6A1FD33C05}" type="presOf" srcId="{05785E16-F042-4463-BA06-8811AA327E1E}" destId="{9E52B54C-23F5-4EC0-85BA-F20C299BF472}" srcOrd="1" destOrd="0" presId="urn:microsoft.com/office/officeart/2005/8/layout/venn1"/>
    <dgm:cxn modelId="{4D01EF3F-0CF8-4573-B029-013378CBC5AB}" type="presParOf" srcId="{9BE1C713-F1A4-455F-B5FD-CBBBCCACDA3A}" destId="{45C192C0-7824-4995-9BD5-BC8C4842FB29}" srcOrd="0" destOrd="0" presId="urn:microsoft.com/office/officeart/2005/8/layout/venn1"/>
    <dgm:cxn modelId="{AF0C13CB-1B27-491C-B06A-0B5674A8B354}" type="presParOf" srcId="{9BE1C713-F1A4-455F-B5FD-CBBBCCACDA3A}" destId="{4D8A06EB-5B55-45DD-AAC4-68DDE08404BB}" srcOrd="1" destOrd="0" presId="urn:microsoft.com/office/officeart/2005/8/layout/venn1"/>
    <dgm:cxn modelId="{F8376BC9-0F52-4247-9B74-0F92961866D4}" type="presParOf" srcId="{9BE1C713-F1A4-455F-B5FD-CBBBCCACDA3A}" destId="{AEE0A148-F051-4106-83E7-A4CAF072259B}" srcOrd="2" destOrd="0" presId="urn:microsoft.com/office/officeart/2005/8/layout/venn1"/>
    <dgm:cxn modelId="{0B0231F3-A688-43F2-87FF-EE25E385FB25}" type="presParOf" srcId="{9BE1C713-F1A4-455F-B5FD-CBBBCCACDA3A}" destId="{9E52B54C-23F5-4EC0-85BA-F20C299BF472}"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192C0-7824-4995-9BD5-BC8C4842FB29}">
      <dsp:nvSpPr>
        <dsp:cNvPr id="0" name=""/>
        <dsp:cNvSpPr/>
      </dsp:nvSpPr>
      <dsp:spPr>
        <a:xfrm>
          <a:off x="352771" y="781092"/>
          <a:ext cx="3233449" cy="3233449"/>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rtl="0">
            <a:lnSpc>
              <a:spcPct val="90000"/>
            </a:lnSpc>
            <a:spcBef>
              <a:spcPct val="0"/>
            </a:spcBef>
            <a:spcAft>
              <a:spcPct val="35000"/>
            </a:spcAft>
            <a:buNone/>
          </a:pPr>
          <a:r>
            <a:rPr lang="en-US" sz="3000" b="1" kern="1200" dirty="0">
              <a:solidFill>
                <a:srgbClr val="FFFFFF"/>
              </a:solidFill>
              <a:hlinkClick xmlns:r="http://schemas.openxmlformats.org/officeDocument/2006/relationships" r:id="rId1" action="ppaction://hlinkpres?slideindex=1&amp;slidetitle=">
                <a:extLst>
                  <a:ext uri="{A12FA001-AC4F-418D-AE19-62706E023703}">
                    <ahyp:hlinkClr xmlns:ahyp="http://schemas.microsoft.com/office/drawing/2018/hyperlinkcolor" val="tx"/>
                  </a:ext>
                </a:extLst>
              </a:hlinkClick>
            </a:rPr>
            <a:t>Targeting  Mechanism </a:t>
          </a:r>
          <a:endParaRPr lang="en-US" sz="3000" kern="1200" dirty="0">
            <a:solidFill>
              <a:srgbClr val="FFFFFF"/>
            </a:solidFill>
          </a:endParaRPr>
        </a:p>
      </dsp:txBody>
      <dsp:txXfrm>
        <a:off x="804288" y="1162385"/>
        <a:ext cx="1864331" cy="2470863"/>
      </dsp:txXfrm>
    </dsp:sp>
    <dsp:sp modelId="{AEE0A148-F051-4106-83E7-A4CAF072259B}">
      <dsp:nvSpPr>
        <dsp:cNvPr id="0" name=""/>
        <dsp:cNvSpPr/>
      </dsp:nvSpPr>
      <dsp:spPr>
        <a:xfrm>
          <a:off x="2592586" y="905806"/>
          <a:ext cx="3233449" cy="3233449"/>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rtl="0">
            <a:lnSpc>
              <a:spcPct val="90000"/>
            </a:lnSpc>
            <a:spcBef>
              <a:spcPct val="0"/>
            </a:spcBef>
            <a:spcAft>
              <a:spcPct val="35000"/>
            </a:spcAft>
            <a:buNone/>
          </a:pPr>
          <a:endParaRPr lang="en-US" sz="3000" kern="1200" dirty="0"/>
        </a:p>
      </dsp:txBody>
      <dsp:txXfrm>
        <a:off x="3510186" y="1287099"/>
        <a:ext cx="1864331" cy="247086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EF8C26D-A4F7-4FCD-B456-DB045B4FBF0C}" type="datetimeFigureOut">
              <a:rPr lang="en-US" smtClean="0"/>
              <a:t>7/12/2024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52887D5-6658-418B-A619-9C0A32BFD51F}" type="slidenum">
              <a:rPr lang="en-US" smtClean="0"/>
              <a:t>‹#›</a:t>
            </a:fld>
            <a:endParaRPr lang="en-US"/>
          </a:p>
        </p:txBody>
      </p:sp>
    </p:spTree>
    <p:extLst>
      <p:ext uri="{BB962C8B-B14F-4D97-AF65-F5344CB8AC3E}">
        <p14:creationId xmlns:p14="http://schemas.microsoft.com/office/powerpoint/2010/main" val="1053017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661079-C875-4470-AEC7-EC277A17BCF7}" type="slidenum">
              <a:rPr lang="en-US" smtClean="0"/>
              <a:t>7</a:t>
            </a:fld>
            <a:endParaRPr lang="en-US"/>
          </a:p>
        </p:txBody>
      </p:sp>
    </p:spTree>
    <p:extLst>
      <p:ext uri="{BB962C8B-B14F-4D97-AF65-F5344CB8AC3E}">
        <p14:creationId xmlns:p14="http://schemas.microsoft.com/office/powerpoint/2010/main" val="119771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hit 1</a:t>
            </a:r>
            <a:r>
              <a:rPr lang="en-GB" baseline="0" dirty="0"/>
              <a:t> </a:t>
            </a:r>
            <a:r>
              <a:rPr lang="en-GB" dirty="0"/>
              <a:t>million</a:t>
            </a:r>
            <a:endParaRPr lang="en-US" dirty="0"/>
          </a:p>
        </p:txBody>
      </p:sp>
      <p:sp>
        <p:nvSpPr>
          <p:cNvPr id="4" name="Slide Number Placeholder 3"/>
          <p:cNvSpPr>
            <a:spLocks noGrp="1"/>
          </p:cNvSpPr>
          <p:nvPr>
            <p:ph type="sldNum" sz="quarter" idx="10"/>
          </p:nvPr>
        </p:nvSpPr>
        <p:spPr/>
        <p:txBody>
          <a:bodyPr/>
          <a:lstStyle/>
          <a:p>
            <a:fld id="{CED015B1-5C4D-41C8-98F8-783C0431BD16}" type="slidenum">
              <a:rPr lang="en-US" smtClean="0"/>
              <a:t>8</a:t>
            </a:fld>
            <a:endParaRPr lang="en-US"/>
          </a:p>
        </p:txBody>
      </p:sp>
    </p:spTree>
    <p:extLst>
      <p:ext uri="{BB962C8B-B14F-4D97-AF65-F5344CB8AC3E}">
        <p14:creationId xmlns:p14="http://schemas.microsoft.com/office/powerpoint/2010/main" val="2529601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hit 1</a:t>
            </a:r>
            <a:r>
              <a:rPr lang="en-GB" baseline="0" dirty="0"/>
              <a:t> </a:t>
            </a:r>
            <a:r>
              <a:rPr lang="en-GB" dirty="0"/>
              <a:t>million</a:t>
            </a:r>
            <a:endParaRPr lang="en-US" dirty="0"/>
          </a:p>
        </p:txBody>
      </p:sp>
      <p:sp>
        <p:nvSpPr>
          <p:cNvPr id="4" name="Slide Number Placeholder 3"/>
          <p:cNvSpPr>
            <a:spLocks noGrp="1"/>
          </p:cNvSpPr>
          <p:nvPr>
            <p:ph type="sldNum" sz="quarter" idx="10"/>
          </p:nvPr>
        </p:nvSpPr>
        <p:spPr/>
        <p:txBody>
          <a:bodyPr/>
          <a:lstStyle/>
          <a:p>
            <a:fld id="{CED015B1-5C4D-41C8-98F8-783C0431BD16}" type="slidenum">
              <a:rPr lang="en-US" smtClean="0"/>
              <a:t>9</a:t>
            </a:fld>
            <a:endParaRPr lang="en-US"/>
          </a:p>
        </p:txBody>
      </p:sp>
    </p:spTree>
    <p:extLst>
      <p:ext uri="{BB962C8B-B14F-4D97-AF65-F5344CB8AC3E}">
        <p14:creationId xmlns:p14="http://schemas.microsoft.com/office/powerpoint/2010/main" val="940925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hit 1</a:t>
            </a:r>
            <a:r>
              <a:rPr lang="en-GB" baseline="0" dirty="0"/>
              <a:t> </a:t>
            </a:r>
            <a:r>
              <a:rPr lang="en-GB" dirty="0"/>
              <a:t>million</a:t>
            </a:r>
            <a:endParaRPr lang="en-US" dirty="0"/>
          </a:p>
        </p:txBody>
      </p:sp>
      <p:sp>
        <p:nvSpPr>
          <p:cNvPr id="4" name="Slide Number Placeholder 3"/>
          <p:cNvSpPr>
            <a:spLocks noGrp="1"/>
          </p:cNvSpPr>
          <p:nvPr>
            <p:ph type="sldNum" sz="quarter" idx="10"/>
          </p:nvPr>
        </p:nvSpPr>
        <p:spPr/>
        <p:txBody>
          <a:bodyPr/>
          <a:lstStyle/>
          <a:p>
            <a:fld id="{CED015B1-5C4D-41C8-98F8-783C0431BD16}" type="slidenum">
              <a:rPr lang="en-US" smtClean="0"/>
              <a:t>10</a:t>
            </a:fld>
            <a:endParaRPr lang="en-US"/>
          </a:p>
        </p:txBody>
      </p:sp>
    </p:spTree>
    <p:extLst>
      <p:ext uri="{BB962C8B-B14F-4D97-AF65-F5344CB8AC3E}">
        <p14:creationId xmlns:p14="http://schemas.microsoft.com/office/powerpoint/2010/main" val="1202233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76CF1C-6ACE-4178-82C4-3B2040D4D76B}"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F21CB4-834B-4673-976E-18FA8D6CDD0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76CF1C-6ACE-4178-82C4-3B2040D4D76B}"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F21CB4-834B-4673-976E-18FA8D6CDD0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76CF1C-6ACE-4178-82C4-3B2040D4D76B}"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F21CB4-834B-4673-976E-18FA8D6CDD0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A062BA-5D30-4F9E-AEC1-90C5CAE4F7F7}"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CBB50-5CC1-470C-8AF8-76B877646AB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A062BA-5D30-4F9E-AEC1-90C5CAE4F7F7}"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CBB50-5CC1-470C-8AF8-76B877646AB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062BA-5D30-4F9E-AEC1-90C5CAE4F7F7}"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CBB50-5CC1-470C-8AF8-76B877646AB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A062BA-5D30-4F9E-AEC1-90C5CAE4F7F7}"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CBB50-5CC1-470C-8AF8-76B877646AB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A062BA-5D30-4F9E-AEC1-90C5CAE4F7F7}" type="datetimeFigureOut">
              <a:rPr lang="en-US" smtClean="0"/>
              <a:t>7/12/2024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5CBB50-5CC1-470C-8AF8-76B877646AB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A062BA-5D30-4F9E-AEC1-90C5CAE4F7F7}" type="datetimeFigureOut">
              <a:rPr lang="en-US" smtClean="0"/>
              <a:t>7/12/2024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CBB50-5CC1-470C-8AF8-76B877646AB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A062BA-5D30-4F9E-AEC1-90C5CAE4F7F7}" type="datetimeFigureOut">
              <a:rPr lang="en-US" smtClean="0"/>
              <a:t>7/12/2024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CBB50-5CC1-470C-8AF8-76B877646AB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A062BA-5D30-4F9E-AEC1-90C5CAE4F7F7}"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CBB50-5CC1-470C-8AF8-76B877646AB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76CF1C-6ACE-4178-82C4-3B2040D4D76B}"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F21CB4-834B-4673-976E-18FA8D6CDD0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A062BA-5D30-4F9E-AEC1-90C5CAE4F7F7}"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CBB50-5CC1-470C-8AF8-76B877646AB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A062BA-5D30-4F9E-AEC1-90C5CAE4F7F7}"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CBB50-5CC1-470C-8AF8-76B877646AB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A062BA-5D30-4F9E-AEC1-90C5CAE4F7F7}"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CBB50-5CC1-470C-8AF8-76B877646AB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76CF1C-6ACE-4178-82C4-3B2040D4D76B}"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F21CB4-834B-4673-976E-18FA8D6CDD0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76CF1C-6ACE-4178-82C4-3B2040D4D76B}"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F21CB4-834B-4673-976E-18FA8D6CDD0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76CF1C-6ACE-4178-82C4-3B2040D4D76B}" type="datetimeFigureOut">
              <a:rPr lang="en-US" smtClean="0"/>
              <a:t>7/12/2024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F21CB4-834B-4673-976E-18FA8D6CDD0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76CF1C-6ACE-4178-82C4-3B2040D4D76B}" type="datetimeFigureOut">
              <a:rPr lang="en-US" smtClean="0"/>
              <a:t>7/12/2024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F21CB4-834B-4673-976E-18FA8D6CDD0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76CF1C-6ACE-4178-82C4-3B2040D4D76B}" type="datetimeFigureOut">
              <a:rPr lang="en-US" smtClean="0"/>
              <a:t>7/12/2024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F21CB4-834B-4673-976E-18FA8D6CDD0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76CF1C-6ACE-4178-82C4-3B2040D4D76B}"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F21CB4-834B-4673-976E-18FA8D6CDD0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76CF1C-6ACE-4178-82C4-3B2040D4D76B}"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F21CB4-834B-4673-976E-18FA8D6CDD0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76CF1C-6ACE-4178-82C4-3B2040D4D76B}" type="datetimeFigureOut">
              <a:rPr lang="en-US" smtClean="0"/>
              <a:t>7/12/2024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F21CB4-834B-4673-976E-18FA8D6CDD0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A062BA-5D30-4F9E-AEC1-90C5CAE4F7F7}" type="datetimeFigureOut">
              <a:rPr lang="en-US" smtClean="0"/>
              <a:t>7/12/2024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5CBB50-5CC1-470C-8AF8-76B877646AB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hart" Target="../charts/chart1.xml"/><Relationship Id="rId13"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4.png"/><Relationship Id="rId12"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file:///C:\Users\HP\Downloads\osun%20state%20logo.jpg" TargetMode="External"/><Relationship Id="rId11" Type="http://schemas.openxmlformats.org/officeDocument/2006/relationships/image" Target="../media/image5.png"/><Relationship Id="rId5" Type="http://schemas.openxmlformats.org/officeDocument/2006/relationships/image" Target="../media/image3.jpeg"/><Relationship Id="rId10" Type="http://schemas.openxmlformats.org/officeDocument/2006/relationships/chart" Target="../charts/chart3.xml"/><Relationship Id="rId4" Type="http://schemas.openxmlformats.org/officeDocument/2006/relationships/hyperlink" Target="mailto:osunsocu@nassp.gov.ng" TargetMode="External"/><Relationship Id="rId9" Type="http://schemas.openxmlformats.org/officeDocument/2006/relationships/chart" Target="../charts/chart2.xml"/><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hart" Target="../charts/chart5.xml"/><Relationship Id="rId11" Type="http://schemas.openxmlformats.org/officeDocument/2006/relationships/image" Target="../media/image60.png"/><Relationship Id="rId5" Type="http://schemas.openxmlformats.org/officeDocument/2006/relationships/chart" Target="../charts/chart4.xml"/><Relationship Id="rId10" Type="http://schemas.openxmlformats.org/officeDocument/2006/relationships/image" Target="../media/image59.svg"/><Relationship Id="rId4" Type="http://schemas.openxmlformats.org/officeDocument/2006/relationships/image" Target="../media/image56.sv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jpeg"/><Relationship Id="rId7" Type="http://schemas.openxmlformats.org/officeDocument/2006/relationships/image" Target="../media/image68.jpg"/><Relationship Id="rId2" Type="http://schemas.openxmlformats.org/officeDocument/2006/relationships/image" Target="../media/image63.jpeg"/><Relationship Id="rId1" Type="http://schemas.openxmlformats.org/officeDocument/2006/relationships/slideLayout" Target="../slideLayouts/slideLayout18.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0.png"/><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jpg"/></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8.xml"/><Relationship Id="rId5" Type="http://schemas.openxmlformats.org/officeDocument/2006/relationships/image" Target="../media/image80.jpg"/><Relationship Id="rId4" Type="http://schemas.openxmlformats.org/officeDocument/2006/relationships/image" Target="../media/image7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DATA%20MINING.pptx"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sv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6.png"/><Relationship Id="rId21" Type="http://schemas.openxmlformats.org/officeDocument/2006/relationships/image" Target="../media/image44.sv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svg"/><Relationship Id="rId2" Type="http://schemas.openxmlformats.org/officeDocument/2006/relationships/notesSlide" Target="../notesSlides/notesSlide1.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sv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7383" y="-287383"/>
            <a:ext cx="12714910" cy="7145383"/>
          </a:xfrm>
          <a:prstGeom prst="rect">
            <a:avLst/>
          </a:prstGeom>
          <a:solidFill>
            <a:schemeClr val="tx2">
              <a:lumMod val="75000"/>
            </a:schemeClr>
          </a:solidFill>
          <a:ln w="762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pic>
        <p:nvPicPr>
          <p:cNvPr id="6" name="Picture 5" descr="A collage of people&#10;&#10;Description automatically generated with medium confidence">
            <a:extLst>
              <a:ext uri="{FF2B5EF4-FFF2-40B4-BE49-F238E27FC236}">
                <a16:creationId xmlns:a16="http://schemas.microsoft.com/office/drawing/2014/main" id="{DEA62A7E-D478-41D5-9C3E-2CA86F4C3769}"/>
              </a:ext>
            </a:extLst>
          </p:cNvPr>
          <p:cNvPicPr>
            <a:picLocks noChangeAspect="1"/>
          </p:cNvPicPr>
          <p:nvPr/>
        </p:nvPicPr>
        <p:blipFill>
          <a:blip r:embed="rId2" cstate="print">
            <a:alphaModFix amt="88000"/>
            <a:extLst>
              <a:ext uri="{28A0092B-C50C-407E-A947-70E740481C1C}">
                <a14:useLocalDpi xmlns:a14="http://schemas.microsoft.com/office/drawing/2010/main" val="0"/>
              </a:ext>
            </a:extLst>
          </a:blip>
          <a:stretch>
            <a:fillRect/>
          </a:stretch>
        </p:blipFill>
        <p:spPr>
          <a:xfrm>
            <a:off x="286942" y="1508867"/>
            <a:ext cx="5656658" cy="5210588"/>
          </a:xfrm>
          <a:prstGeom prst="rect">
            <a:avLst/>
          </a:prstGeom>
          <a:solidFill>
            <a:schemeClr val="tx2">
              <a:lumMod val="75000"/>
            </a:schemeClr>
          </a:solidFill>
        </p:spPr>
      </p:pic>
      <p:sp>
        <p:nvSpPr>
          <p:cNvPr id="15" name="TextBox 14">
            <a:extLst>
              <a:ext uri="{FF2B5EF4-FFF2-40B4-BE49-F238E27FC236}">
                <a16:creationId xmlns:a16="http://schemas.microsoft.com/office/drawing/2014/main" id="{3C672CC0-A334-4BCA-8CB3-1BF1C6B522E9}"/>
              </a:ext>
            </a:extLst>
          </p:cNvPr>
          <p:cNvSpPr txBox="1"/>
          <p:nvPr/>
        </p:nvSpPr>
        <p:spPr>
          <a:xfrm>
            <a:off x="-42353" y="-109681"/>
            <a:ext cx="12165876" cy="144655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n-US" sz="3200" b="1" dirty="0">
                <a:solidFill>
                  <a:schemeClr val="tx2">
                    <a:lumMod val="60000"/>
                    <a:lumOff val="40000"/>
                  </a:schemeClr>
                </a:solidFill>
                <a:latin typeface="Arial Rounded MT Bold" panose="020F0704030504030204" pitchFamily="34" charset="0"/>
                <a:cs typeface="DaunPenh" panose="020B0604020202020204" pitchFamily="2" charset="0"/>
              </a:rPr>
              <a:t>State Operations Coordinating Unit,</a:t>
            </a:r>
          </a:p>
          <a:p>
            <a:pPr algn="ctr"/>
            <a:r>
              <a:rPr lang="en-US" b="1" i="1" dirty="0">
                <a:solidFill>
                  <a:schemeClr val="accent2">
                    <a:lumMod val="50000"/>
                  </a:schemeClr>
                </a:solidFill>
                <a:latin typeface="Bahnschrift" panose="020B0502040204020203" pitchFamily="34" charset="0"/>
                <a:cs typeface="DaunPenh" panose="020B0604020202020204" pitchFamily="2" charset="0"/>
              </a:rPr>
              <a:t>National Social Safety Net project (NASSP),</a:t>
            </a:r>
          </a:p>
          <a:p>
            <a:pPr algn="ctr"/>
            <a:r>
              <a:rPr lang="en-US" b="1" dirty="0">
                <a:solidFill>
                  <a:schemeClr val="accent6">
                    <a:lumMod val="50000"/>
                  </a:schemeClr>
                </a:solidFill>
                <a:latin typeface="Arial Rounded MT Bold" panose="020F0704030504030204" pitchFamily="34" charset="0"/>
                <a:cs typeface="DaunPenh" panose="020B0604020202020204" pitchFamily="2" charset="0"/>
              </a:rPr>
              <a:t>Ministry of Economic Planning, Budget and Development</a:t>
            </a:r>
          </a:p>
          <a:p>
            <a:endParaRPr lang="en-US" sz="2000" b="1" dirty="0">
              <a:solidFill>
                <a:schemeClr val="accent6">
                  <a:lumMod val="50000"/>
                </a:schemeClr>
              </a:solidFill>
              <a:latin typeface="Arial Rounded MT Bold" panose="020F0704030504030204" pitchFamily="34" charset="0"/>
              <a:cs typeface="DaunPenh" panose="020B0604020202020204" pitchFamily="2" charset="0"/>
            </a:endParaRPr>
          </a:p>
        </p:txBody>
      </p:sp>
      <p:pic>
        <p:nvPicPr>
          <p:cNvPr id="9" name="Picture 8">
            <a:extLst>
              <a:ext uri="{FF2B5EF4-FFF2-40B4-BE49-F238E27FC236}">
                <a16:creationId xmlns:a16="http://schemas.microsoft.com/office/drawing/2014/main" id="{A7510C52-6036-BE4D-7EF4-5E9E0EC0C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2921" y="6007766"/>
            <a:ext cx="1332410" cy="797034"/>
          </a:xfrm>
          <a:prstGeom prst="rect">
            <a:avLst/>
          </a:prstGeom>
        </p:spPr>
      </p:pic>
      <p:cxnSp>
        <p:nvCxnSpPr>
          <p:cNvPr id="10" name="Straight Connector 9"/>
          <p:cNvCxnSpPr/>
          <p:nvPr/>
        </p:nvCxnSpPr>
        <p:spPr>
          <a:xfrm flipH="1">
            <a:off x="6046654" y="1345475"/>
            <a:ext cx="142677" cy="540802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091867" y="4532811"/>
            <a:ext cx="6099693" cy="3918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333950" y="4748681"/>
            <a:ext cx="5847404" cy="1569660"/>
          </a:xfrm>
          <a:prstGeom prst="rect">
            <a:avLst/>
          </a:prstGeom>
          <a:noFill/>
        </p:spPr>
        <p:txBody>
          <a:bodyPr wrap="square" rtlCol="0">
            <a:spAutoFit/>
          </a:bodyPr>
          <a:lstStyle/>
          <a:p>
            <a:r>
              <a:rPr lang="en-US" sz="1200" b="1" i="1" dirty="0">
                <a:solidFill>
                  <a:srgbClr val="F79321"/>
                </a:solidFill>
                <a:latin typeface="Arial MT"/>
              </a:rPr>
              <a:t>ADDRESS-</a:t>
            </a:r>
          </a:p>
          <a:p>
            <a:r>
              <a:rPr lang="en-US" sz="1200" i="1" dirty="0">
                <a:solidFill>
                  <a:schemeClr val="accent6">
                    <a:lumMod val="20000"/>
                    <a:lumOff val="80000"/>
                  </a:schemeClr>
                </a:solidFill>
                <a:latin typeface="Arial MT"/>
              </a:rPr>
              <a:t>Plot 3&amp;4 </a:t>
            </a:r>
            <a:r>
              <a:rPr lang="en-US" sz="1200" i="1" dirty="0" err="1">
                <a:solidFill>
                  <a:schemeClr val="accent6">
                    <a:lumMod val="20000"/>
                    <a:lumOff val="80000"/>
                  </a:schemeClr>
                </a:solidFill>
                <a:latin typeface="Arial MT"/>
              </a:rPr>
              <a:t>Yemi</a:t>
            </a:r>
            <a:r>
              <a:rPr lang="en-US" sz="1200" i="1" dirty="0">
                <a:solidFill>
                  <a:schemeClr val="accent6">
                    <a:lumMod val="20000"/>
                    <a:lumOff val="80000"/>
                  </a:schemeClr>
                </a:solidFill>
                <a:latin typeface="Arial MT"/>
              </a:rPr>
              <a:t> </a:t>
            </a:r>
            <a:r>
              <a:rPr lang="en-US" sz="1200" i="1" dirty="0" err="1">
                <a:solidFill>
                  <a:schemeClr val="accent6">
                    <a:lumMod val="20000"/>
                    <a:lumOff val="80000"/>
                  </a:schemeClr>
                </a:solidFill>
                <a:latin typeface="Arial MT"/>
              </a:rPr>
              <a:t>Ajijolaiya</a:t>
            </a:r>
            <a:r>
              <a:rPr lang="en-US" sz="1200" i="1" dirty="0">
                <a:solidFill>
                  <a:schemeClr val="accent6">
                    <a:lumMod val="20000"/>
                    <a:lumOff val="80000"/>
                  </a:schemeClr>
                </a:solidFill>
                <a:latin typeface="Arial MT"/>
              </a:rPr>
              <a:t> Street, G.R.A. </a:t>
            </a:r>
            <a:r>
              <a:rPr lang="en-US" sz="1200" i="1" dirty="0" err="1">
                <a:solidFill>
                  <a:schemeClr val="accent6">
                    <a:lumMod val="20000"/>
                    <a:lumOff val="80000"/>
                  </a:schemeClr>
                </a:solidFill>
                <a:latin typeface="Arial MT"/>
              </a:rPr>
              <a:t>Oke-fia</a:t>
            </a:r>
            <a:r>
              <a:rPr lang="en-US" sz="1200" i="1" dirty="0">
                <a:solidFill>
                  <a:schemeClr val="accent6">
                    <a:lumMod val="20000"/>
                    <a:lumOff val="80000"/>
                  </a:schemeClr>
                </a:solidFill>
                <a:latin typeface="Arial MT"/>
              </a:rPr>
              <a:t>, </a:t>
            </a:r>
            <a:r>
              <a:rPr lang="en-US" sz="1200" i="1" dirty="0" err="1">
                <a:solidFill>
                  <a:schemeClr val="accent6">
                    <a:lumMod val="20000"/>
                    <a:lumOff val="80000"/>
                  </a:schemeClr>
                </a:solidFill>
                <a:latin typeface="Arial MT"/>
              </a:rPr>
              <a:t>Osogbo</a:t>
            </a:r>
            <a:r>
              <a:rPr lang="en-US" sz="1200" i="1" dirty="0">
                <a:solidFill>
                  <a:schemeClr val="accent6">
                    <a:lumMod val="20000"/>
                    <a:lumOff val="80000"/>
                  </a:schemeClr>
                </a:solidFill>
                <a:latin typeface="Arial MT"/>
              </a:rPr>
              <a:t>, </a:t>
            </a:r>
            <a:r>
              <a:rPr lang="en-US" sz="1200" i="1" dirty="0" err="1">
                <a:solidFill>
                  <a:schemeClr val="accent6">
                    <a:lumMod val="20000"/>
                    <a:lumOff val="80000"/>
                  </a:schemeClr>
                </a:solidFill>
                <a:latin typeface="Arial MT"/>
              </a:rPr>
              <a:t>Osun</a:t>
            </a:r>
            <a:r>
              <a:rPr lang="en-US" sz="1200" i="1" dirty="0">
                <a:solidFill>
                  <a:schemeClr val="accent6">
                    <a:lumMod val="20000"/>
                    <a:lumOff val="80000"/>
                  </a:schemeClr>
                </a:solidFill>
                <a:latin typeface="Arial MT"/>
              </a:rPr>
              <a:t> State, Nigeria.</a:t>
            </a:r>
          </a:p>
          <a:p>
            <a:r>
              <a:rPr lang="en-US" sz="1200" i="1" dirty="0">
                <a:solidFill>
                  <a:schemeClr val="accent6">
                    <a:lumMod val="20000"/>
                    <a:lumOff val="80000"/>
                  </a:schemeClr>
                </a:solidFill>
                <a:latin typeface="Arial MT"/>
              </a:rPr>
              <a:t> </a:t>
            </a:r>
          </a:p>
          <a:p>
            <a:r>
              <a:rPr lang="en-US" sz="1200" b="1" i="1" dirty="0">
                <a:solidFill>
                  <a:srgbClr val="F79321"/>
                </a:solidFill>
                <a:latin typeface="Arial MT"/>
              </a:rPr>
              <a:t>E-mail-</a:t>
            </a:r>
            <a:r>
              <a:rPr lang="en-US" sz="1200" i="1" dirty="0">
                <a:solidFill>
                  <a:schemeClr val="accent6">
                    <a:lumMod val="20000"/>
                    <a:lumOff val="80000"/>
                  </a:schemeClr>
                </a:solidFill>
                <a:latin typeface="Arial MT"/>
              </a:rPr>
              <a:t> </a:t>
            </a:r>
            <a:endParaRPr lang="en-US" sz="1200" i="1" dirty="0">
              <a:solidFill>
                <a:srgbClr val="FFFFFF"/>
              </a:solidFill>
              <a:latin typeface="Arial MT"/>
            </a:endParaRPr>
          </a:p>
          <a:p>
            <a:r>
              <a:rPr lang="en-US" sz="1200" i="1" u="sng" dirty="0">
                <a:solidFill>
                  <a:srgbClr val="FFFFFF"/>
                </a:solidFill>
                <a:latin typeface="Arial MT"/>
                <a:hlinkClick r:id="rId4"/>
              </a:rPr>
              <a:t>osunsocu@nassp.gov.ng</a:t>
            </a:r>
            <a:endParaRPr lang="en-US" sz="1200" i="1" u="sng" dirty="0">
              <a:solidFill>
                <a:srgbClr val="FFFFFF"/>
              </a:solidFill>
              <a:latin typeface="Arial MT"/>
            </a:endParaRPr>
          </a:p>
          <a:p>
            <a:r>
              <a:rPr lang="en-US" sz="1200" i="1" dirty="0">
                <a:solidFill>
                  <a:schemeClr val="accent6">
                    <a:lumMod val="20000"/>
                    <a:lumOff val="80000"/>
                  </a:schemeClr>
                </a:solidFill>
                <a:latin typeface="Arial MT"/>
              </a:rPr>
              <a:t> </a:t>
            </a:r>
          </a:p>
          <a:p>
            <a:r>
              <a:rPr lang="en-US" sz="1200" i="1" dirty="0">
                <a:solidFill>
                  <a:schemeClr val="accent6">
                    <a:lumMod val="20000"/>
                    <a:lumOff val="80000"/>
                  </a:schemeClr>
                </a:solidFill>
                <a:latin typeface="Arial MT"/>
              </a:rPr>
              <a:t> </a:t>
            </a:r>
            <a:r>
              <a:rPr lang="en-US" sz="1200" b="1" i="1" dirty="0">
                <a:solidFill>
                  <a:srgbClr val="F79321"/>
                </a:solidFill>
                <a:latin typeface="Arial MT"/>
              </a:rPr>
              <a:t>Tel-</a:t>
            </a:r>
            <a:r>
              <a:rPr lang="en-US" sz="1200" i="1" dirty="0">
                <a:solidFill>
                  <a:schemeClr val="accent6">
                    <a:lumMod val="20000"/>
                    <a:lumOff val="80000"/>
                  </a:schemeClr>
                </a:solidFill>
                <a:latin typeface="Arial MT"/>
              </a:rPr>
              <a:t> </a:t>
            </a:r>
          </a:p>
          <a:p>
            <a:r>
              <a:rPr lang="en-US" sz="1200" i="1" dirty="0">
                <a:solidFill>
                  <a:schemeClr val="accent6">
                    <a:lumMod val="20000"/>
                    <a:lumOff val="80000"/>
                  </a:schemeClr>
                </a:solidFill>
                <a:latin typeface="Arial MT"/>
              </a:rPr>
              <a:t>08034990980, 08055567037</a:t>
            </a:r>
          </a:p>
        </p:txBody>
      </p:sp>
      <p:pic>
        <p:nvPicPr>
          <p:cNvPr id="1026" name="Picture 2" descr="C:\Users\HP\Downloads\osun state logo.jpg"/>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10764364" y="-66602"/>
            <a:ext cx="1375425" cy="133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7"/>
          <a:stretch>
            <a:fillRect/>
          </a:stretch>
        </p:blipFill>
        <p:spPr>
          <a:xfrm>
            <a:off x="-13850" y="184067"/>
            <a:ext cx="1127540" cy="1064885"/>
          </a:xfrm>
          <a:prstGeom prst="rect">
            <a:avLst/>
          </a:prstGeom>
        </p:spPr>
      </p:pic>
      <p:grpSp>
        <p:nvGrpSpPr>
          <p:cNvPr id="11" name="Group 10">
            <a:extLst>
              <a:ext uri="{FF2B5EF4-FFF2-40B4-BE49-F238E27FC236}">
                <a16:creationId xmlns:a16="http://schemas.microsoft.com/office/drawing/2014/main" id="{4F167D8A-11A1-597F-EBBB-9F6FF9D12077}"/>
              </a:ext>
            </a:extLst>
          </p:cNvPr>
          <p:cNvGrpSpPr/>
          <p:nvPr/>
        </p:nvGrpSpPr>
        <p:grpSpPr>
          <a:xfrm>
            <a:off x="6434361" y="1508867"/>
            <a:ext cx="5689162" cy="2753355"/>
            <a:chOff x="2424660" y="1852598"/>
            <a:chExt cx="7444205" cy="2796587"/>
          </a:xfrm>
        </p:grpSpPr>
        <p:grpSp>
          <p:nvGrpSpPr>
            <p:cNvPr id="12" name="Group 11">
              <a:extLst>
                <a:ext uri="{FF2B5EF4-FFF2-40B4-BE49-F238E27FC236}">
                  <a16:creationId xmlns:a16="http://schemas.microsoft.com/office/drawing/2014/main" id="{E8B34E91-F895-BED7-123A-F40315034BEC}"/>
                </a:ext>
              </a:extLst>
            </p:cNvPr>
            <p:cNvGrpSpPr/>
            <p:nvPr/>
          </p:nvGrpSpPr>
          <p:grpSpPr>
            <a:xfrm>
              <a:off x="2424660" y="2098891"/>
              <a:ext cx="2588141" cy="2550294"/>
              <a:chOff x="7173555" y="1355788"/>
              <a:chExt cx="3450854" cy="3400392"/>
            </a:xfrm>
            <a:solidFill>
              <a:srgbClr val="F0EEEF"/>
            </a:solidFill>
          </p:grpSpPr>
          <p:graphicFrame>
            <p:nvGraphicFramePr>
              <p:cNvPr id="60" name="Chart 59">
                <a:extLst>
                  <a:ext uri="{FF2B5EF4-FFF2-40B4-BE49-F238E27FC236}">
                    <a16:creationId xmlns:a16="http://schemas.microsoft.com/office/drawing/2014/main" id="{7F17B787-0D1F-1CB8-A593-9A2A9D3AAA1A}"/>
                  </a:ext>
                </a:extLst>
              </p:cNvPr>
              <p:cNvGraphicFramePr/>
              <p:nvPr/>
            </p:nvGraphicFramePr>
            <p:xfrm>
              <a:off x="7173555" y="1372900"/>
              <a:ext cx="3383280" cy="3383280"/>
            </p:xfrm>
            <a:graphic>
              <a:graphicData uri="http://schemas.openxmlformats.org/drawingml/2006/chart">
                <c:chart xmlns:c="http://schemas.openxmlformats.org/drawingml/2006/chart" xmlns:r="http://schemas.openxmlformats.org/officeDocument/2006/relationships" r:id="rId8"/>
              </a:graphicData>
            </a:graphic>
          </p:graphicFrame>
          <p:sp>
            <p:nvSpPr>
              <p:cNvPr id="61" name="Freeform: Shape 12">
                <a:extLst>
                  <a:ext uri="{FF2B5EF4-FFF2-40B4-BE49-F238E27FC236}">
                    <a16:creationId xmlns:a16="http://schemas.microsoft.com/office/drawing/2014/main" id="{944C8A6E-7398-C264-CCA8-B7E6D907297E}"/>
                  </a:ext>
                </a:extLst>
              </p:cNvPr>
              <p:cNvSpPr/>
              <p:nvPr/>
            </p:nvSpPr>
            <p:spPr bwMode="auto">
              <a:xfrm>
                <a:off x="7241129" y="1355788"/>
                <a:ext cx="3383280" cy="3383280"/>
              </a:xfrm>
              <a:custGeom>
                <a:avLst/>
                <a:gdLst>
                  <a:gd name="connsiteX0" fmla="*/ 1691386 w 3383280"/>
                  <a:gd name="connsiteY0" fmla="*/ 568025 h 3383280"/>
                  <a:gd name="connsiteX1" fmla="*/ 1804116 w 3383280"/>
                  <a:gd name="connsiteY1" fmla="*/ 598073 h 3383280"/>
                  <a:gd name="connsiteX2" fmla="*/ 2577513 w 3383280"/>
                  <a:gd name="connsiteY2" fmla="*/ 1044204 h 3383280"/>
                  <a:gd name="connsiteX3" fmla="*/ 2690328 w 3383280"/>
                  <a:gd name="connsiteY3" fmla="*/ 1239089 h 3383280"/>
                  <a:gd name="connsiteX4" fmla="*/ 2690328 w 3383280"/>
                  <a:gd name="connsiteY4" fmla="*/ 2132030 h 3383280"/>
                  <a:gd name="connsiteX5" fmla="*/ 2577513 w 3383280"/>
                  <a:gd name="connsiteY5" fmla="*/ 2326237 h 3383280"/>
                  <a:gd name="connsiteX6" fmla="*/ 1804116 w 3383280"/>
                  <a:gd name="connsiteY6" fmla="*/ 2773047 h 3383280"/>
                  <a:gd name="connsiteX7" fmla="*/ 1579165 w 3383280"/>
                  <a:gd name="connsiteY7" fmla="*/ 2773047 h 3383280"/>
                  <a:gd name="connsiteX8" fmla="*/ 805089 w 3383280"/>
                  <a:gd name="connsiteY8" fmla="*/ 2326237 h 3383280"/>
                  <a:gd name="connsiteX9" fmla="*/ 692953 w 3383280"/>
                  <a:gd name="connsiteY9" fmla="*/ 2132030 h 3383280"/>
                  <a:gd name="connsiteX10" fmla="*/ 692953 w 3383280"/>
                  <a:gd name="connsiteY10" fmla="*/ 1239089 h 3383280"/>
                  <a:gd name="connsiteX11" fmla="*/ 805089 w 3383280"/>
                  <a:gd name="connsiteY11" fmla="*/ 1044204 h 3383280"/>
                  <a:gd name="connsiteX12" fmla="*/ 1579165 w 3383280"/>
                  <a:gd name="connsiteY12" fmla="*/ 598073 h 3383280"/>
                  <a:gd name="connsiteX13" fmla="*/ 1691386 w 3383280"/>
                  <a:gd name="connsiteY13" fmla="*/ 568025 h 3383280"/>
                  <a:gd name="connsiteX14" fmla="*/ 1691333 w 3383280"/>
                  <a:gd name="connsiteY14" fmla="*/ 336370 h 3383280"/>
                  <a:gd name="connsiteX15" fmla="*/ 1555850 w 3383280"/>
                  <a:gd name="connsiteY15" fmla="*/ 372646 h 3383280"/>
                  <a:gd name="connsiteX16" fmla="*/ 621315 w 3383280"/>
                  <a:gd name="connsiteY16" fmla="*/ 911257 h 3383280"/>
                  <a:gd name="connsiteX17" fmla="*/ 485934 w 3383280"/>
                  <a:gd name="connsiteY17" fmla="*/ 1146540 h 3383280"/>
                  <a:gd name="connsiteX18" fmla="*/ 485934 w 3383280"/>
                  <a:gd name="connsiteY18" fmla="*/ 2224580 h 3383280"/>
                  <a:gd name="connsiteX19" fmla="*/ 621315 w 3383280"/>
                  <a:gd name="connsiteY19" fmla="*/ 2459043 h 3383280"/>
                  <a:gd name="connsiteX20" fmla="*/ 1555850 w 3383280"/>
                  <a:gd name="connsiteY20" fmla="*/ 2998473 h 3383280"/>
                  <a:gd name="connsiteX21" fmla="*/ 1827431 w 3383280"/>
                  <a:gd name="connsiteY21" fmla="*/ 2998473 h 3383280"/>
                  <a:gd name="connsiteX22" fmla="*/ 2761146 w 3383280"/>
                  <a:gd name="connsiteY22" fmla="*/ 2459043 h 3383280"/>
                  <a:gd name="connsiteX23" fmla="*/ 2897347 w 3383280"/>
                  <a:gd name="connsiteY23" fmla="*/ 2224580 h 3383280"/>
                  <a:gd name="connsiteX24" fmla="*/ 2897347 w 3383280"/>
                  <a:gd name="connsiteY24" fmla="*/ 1146540 h 3383280"/>
                  <a:gd name="connsiteX25" fmla="*/ 2761146 w 3383280"/>
                  <a:gd name="connsiteY25" fmla="*/ 911257 h 3383280"/>
                  <a:gd name="connsiteX26" fmla="*/ 1827431 w 3383280"/>
                  <a:gd name="connsiteY26" fmla="*/ 372646 h 3383280"/>
                  <a:gd name="connsiteX27" fmla="*/ 1691333 w 3383280"/>
                  <a:gd name="connsiteY27" fmla="*/ 336370 h 3383280"/>
                  <a:gd name="connsiteX28" fmla="*/ 0 w 3383280"/>
                  <a:gd name="connsiteY28" fmla="*/ 0 h 3383280"/>
                  <a:gd name="connsiteX29" fmla="*/ 3383280 w 3383280"/>
                  <a:gd name="connsiteY29" fmla="*/ 0 h 3383280"/>
                  <a:gd name="connsiteX30" fmla="*/ 3383280 w 3383280"/>
                  <a:gd name="connsiteY30" fmla="*/ 3383280 h 3383280"/>
                  <a:gd name="connsiteX31" fmla="*/ 0 w 3383280"/>
                  <a:gd name="connsiteY31"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83280" h="3383280">
                    <a:moveTo>
                      <a:pt x="1691386" y="568025"/>
                    </a:moveTo>
                    <a:cubicBezTo>
                      <a:pt x="1730209" y="568025"/>
                      <a:pt x="1769116" y="578041"/>
                      <a:pt x="1804116" y="598073"/>
                    </a:cubicBezTo>
                    <a:lnTo>
                      <a:pt x="2577513" y="1044204"/>
                    </a:lnTo>
                    <a:cubicBezTo>
                      <a:pt x="2647513" y="1084946"/>
                      <a:pt x="2690328" y="1158962"/>
                      <a:pt x="2690328" y="1239089"/>
                    </a:cubicBezTo>
                    <a:lnTo>
                      <a:pt x="2690328" y="2132030"/>
                    </a:lnTo>
                    <a:cubicBezTo>
                      <a:pt x="2690328" y="2212157"/>
                      <a:pt x="2647513" y="2286173"/>
                      <a:pt x="2577513" y="2326237"/>
                    </a:cubicBezTo>
                    <a:lnTo>
                      <a:pt x="1804116" y="2773047"/>
                    </a:lnTo>
                    <a:cubicBezTo>
                      <a:pt x="1734116" y="2813110"/>
                      <a:pt x="1648485" y="2813110"/>
                      <a:pt x="1579165" y="2773047"/>
                    </a:cubicBezTo>
                    <a:lnTo>
                      <a:pt x="805089" y="2326237"/>
                    </a:lnTo>
                    <a:cubicBezTo>
                      <a:pt x="735769" y="2286173"/>
                      <a:pt x="692953" y="2212157"/>
                      <a:pt x="692953" y="2132030"/>
                    </a:cubicBezTo>
                    <a:lnTo>
                      <a:pt x="692953" y="1239089"/>
                    </a:lnTo>
                    <a:cubicBezTo>
                      <a:pt x="692953" y="1158962"/>
                      <a:pt x="735769" y="1084946"/>
                      <a:pt x="805089" y="1044204"/>
                    </a:cubicBezTo>
                    <a:lnTo>
                      <a:pt x="1579165" y="598073"/>
                    </a:lnTo>
                    <a:cubicBezTo>
                      <a:pt x="1613825" y="578041"/>
                      <a:pt x="1652563" y="568025"/>
                      <a:pt x="1691386" y="568025"/>
                    </a:cubicBezTo>
                    <a:close/>
                    <a:moveTo>
                      <a:pt x="1691333" y="336370"/>
                    </a:moveTo>
                    <a:cubicBezTo>
                      <a:pt x="1644463" y="336370"/>
                      <a:pt x="1597695" y="348462"/>
                      <a:pt x="1555850" y="372646"/>
                    </a:cubicBezTo>
                    <a:lnTo>
                      <a:pt x="621315" y="911257"/>
                    </a:lnTo>
                    <a:cubicBezTo>
                      <a:pt x="537625" y="960445"/>
                      <a:pt x="485934" y="1049803"/>
                      <a:pt x="485934" y="1146540"/>
                    </a:cubicBezTo>
                    <a:lnTo>
                      <a:pt x="485934" y="2224580"/>
                    </a:lnTo>
                    <a:cubicBezTo>
                      <a:pt x="485934" y="2321316"/>
                      <a:pt x="537625" y="2410675"/>
                      <a:pt x="621315" y="2459043"/>
                    </a:cubicBezTo>
                    <a:lnTo>
                      <a:pt x="1555850" y="2998473"/>
                    </a:lnTo>
                    <a:cubicBezTo>
                      <a:pt x="1639540" y="3046841"/>
                      <a:pt x="1742921" y="3046841"/>
                      <a:pt x="1827431" y="2998473"/>
                    </a:cubicBezTo>
                    <a:lnTo>
                      <a:pt x="2761146" y="2459043"/>
                    </a:lnTo>
                    <a:cubicBezTo>
                      <a:pt x="2845656" y="2410675"/>
                      <a:pt x="2897347" y="2321316"/>
                      <a:pt x="2897347" y="2224580"/>
                    </a:cubicBezTo>
                    <a:lnTo>
                      <a:pt x="2897347" y="1146540"/>
                    </a:lnTo>
                    <a:cubicBezTo>
                      <a:pt x="2897347" y="1049803"/>
                      <a:pt x="2845656" y="960445"/>
                      <a:pt x="2761146" y="911257"/>
                    </a:cubicBezTo>
                    <a:lnTo>
                      <a:pt x="1827431" y="372646"/>
                    </a:lnTo>
                    <a:cubicBezTo>
                      <a:pt x="1785176" y="348462"/>
                      <a:pt x="1738203" y="336370"/>
                      <a:pt x="1691333" y="336370"/>
                    </a:cubicBezTo>
                    <a:close/>
                    <a:moveTo>
                      <a:pt x="0" y="0"/>
                    </a:moveTo>
                    <a:lnTo>
                      <a:pt x="3383280" y="0"/>
                    </a:lnTo>
                    <a:lnTo>
                      <a:pt x="3383280" y="3383280"/>
                    </a:lnTo>
                    <a:lnTo>
                      <a:pt x="0" y="3383280"/>
                    </a:lnTo>
                    <a:close/>
                  </a:path>
                </a:pathLst>
              </a:custGeom>
              <a:grpFill/>
              <a:ln>
                <a:noFill/>
              </a:ln>
            </p:spPr>
            <p:txBody>
              <a:bodyPr vert="horz" wrap="square" lIns="68580" tIns="34290" rIns="68580" bIns="34290" numCol="1" anchor="ctr" anchorCtr="0" compatLnSpc="1">
                <a:noAutofit/>
              </a:bodyPr>
              <a:lstStyle/>
              <a:p>
                <a:pPr algn="ctr"/>
                <a:endParaRPr lang="en-US" sz="4050" b="1" dirty="0"/>
              </a:p>
            </p:txBody>
          </p:sp>
        </p:grpSp>
        <p:grpSp>
          <p:nvGrpSpPr>
            <p:cNvPr id="14" name="Group 13">
              <a:extLst>
                <a:ext uri="{FF2B5EF4-FFF2-40B4-BE49-F238E27FC236}">
                  <a16:creationId xmlns:a16="http://schemas.microsoft.com/office/drawing/2014/main" id="{4C7F6E69-890D-A1D2-7D0A-718BDE9AF778}"/>
                </a:ext>
              </a:extLst>
            </p:cNvPr>
            <p:cNvGrpSpPr/>
            <p:nvPr/>
          </p:nvGrpSpPr>
          <p:grpSpPr>
            <a:xfrm>
              <a:off x="4889265" y="2105182"/>
              <a:ext cx="2537460" cy="2537460"/>
              <a:chOff x="7173557" y="1372901"/>
              <a:chExt cx="3383280" cy="3383280"/>
            </a:xfrm>
            <a:solidFill>
              <a:srgbClr val="F0EEEF"/>
            </a:solidFill>
          </p:grpSpPr>
          <p:graphicFrame>
            <p:nvGraphicFramePr>
              <p:cNvPr id="58" name="Chart 57">
                <a:extLst>
                  <a:ext uri="{FF2B5EF4-FFF2-40B4-BE49-F238E27FC236}">
                    <a16:creationId xmlns:a16="http://schemas.microsoft.com/office/drawing/2014/main" id="{5052D7C2-7430-21D0-88F7-3B175C94AF63}"/>
                  </a:ext>
                </a:extLst>
              </p:cNvPr>
              <p:cNvGraphicFramePr/>
              <p:nvPr/>
            </p:nvGraphicFramePr>
            <p:xfrm>
              <a:off x="7173557" y="1372901"/>
              <a:ext cx="3383280" cy="3383280"/>
            </p:xfrm>
            <a:graphic>
              <a:graphicData uri="http://schemas.openxmlformats.org/drawingml/2006/chart">
                <c:chart xmlns:c="http://schemas.openxmlformats.org/drawingml/2006/chart" xmlns:r="http://schemas.openxmlformats.org/officeDocument/2006/relationships" r:id="rId9"/>
              </a:graphicData>
            </a:graphic>
          </p:graphicFrame>
          <p:sp>
            <p:nvSpPr>
              <p:cNvPr id="59" name="Freeform: Shape 15">
                <a:extLst>
                  <a:ext uri="{FF2B5EF4-FFF2-40B4-BE49-F238E27FC236}">
                    <a16:creationId xmlns:a16="http://schemas.microsoft.com/office/drawing/2014/main" id="{014F9455-3EDE-6C4F-4186-72153AB6D5B6}"/>
                  </a:ext>
                </a:extLst>
              </p:cNvPr>
              <p:cNvSpPr/>
              <p:nvPr/>
            </p:nvSpPr>
            <p:spPr bwMode="auto">
              <a:xfrm>
                <a:off x="7173557" y="1372901"/>
                <a:ext cx="3383280" cy="3383280"/>
              </a:xfrm>
              <a:custGeom>
                <a:avLst/>
                <a:gdLst>
                  <a:gd name="connsiteX0" fmla="*/ 1691386 w 3383280"/>
                  <a:gd name="connsiteY0" fmla="*/ 568025 h 3383280"/>
                  <a:gd name="connsiteX1" fmla="*/ 1804116 w 3383280"/>
                  <a:gd name="connsiteY1" fmla="*/ 598073 h 3383280"/>
                  <a:gd name="connsiteX2" fmla="*/ 2577513 w 3383280"/>
                  <a:gd name="connsiteY2" fmla="*/ 1044204 h 3383280"/>
                  <a:gd name="connsiteX3" fmla="*/ 2690328 w 3383280"/>
                  <a:gd name="connsiteY3" fmla="*/ 1239089 h 3383280"/>
                  <a:gd name="connsiteX4" fmla="*/ 2690328 w 3383280"/>
                  <a:gd name="connsiteY4" fmla="*/ 2132030 h 3383280"/>
                  <a:gd name="connsiteX5" fmla="*/ 2577513 w 3383280"/>
                  <a:gd name="connsiteY5" fmla="*/ 2326237 h 3383280"/>
                  <a:gd name="connsiteX6" fmla="*/ 1804116 w 3383280"/>
                  <a:gd name="connsiteY6" fmla="*/ 2773047 h 3383280"/>
                  <a:gd name="connsiteX7" fmla="*/ 1579165 w 3383280"/>
                  <a:gd name="connsiteY7" fmla="*/ 2773047 h 3383280"/>
                  <a:gd name="connsiteX8" fmla="*/ 805089 w 3383280"/>
                  <a:gd name="connsiteY8" fmla="*/ 2326237 h 3383280"/>
                  <a:gd name="connsiteX9" fmla="*/ 692953 w 3383280"/>
                  <a:gd name="connsiteY9" fmla="*/ 2132030 h 3383280"/>
                  <a:gd name="connsiteX10" fmla="*/ 692953 w 3383280"/>
                  <a:gd name="connsiteY10" fmla="*/ 1239089 h 3383280"/>
                  <a:gd name="connsiteX11" fmla="*/ 805089 w 3383280"/>
                  <a:gd name="connsiteY11" fmla="*/ 1044204 h 3383280"/>
                  <a:gd name="connsiteX12" fmla="*/ 1579165 w 3383280"/>
                  <a:gd name="connsiteY12" fmla="*/ 598073 h 3383280"/>
                  <a:gd name="connsiteX13" fmla="*/ 1691386 w 3383280"/>
                  <a:gd name="connsiteY13" fmla="*/ 568025 h 3383280"/>
                  <a:gd name="connsiteX14" fmla="*/ 1691333 w 3383280"/>
                  <a:gd name="connsiteY14" fmla="*/ 336370 h 3383280"/>
                  <a:gd name="connsiteX15" fmla="*/ 1555850 w 3383280"/>
                  <a:gd name="connsiteY15" fmla="*/ 372646 h 3383280"/>
                  <a:gd name="connsiteX16" fmla="*/ 621315 w 3383280"/>
                  <a:gd name="connsiteY16" fmla="*/ 911257 h 3383280"/>
                  <a:gd name="connsiteX17" fmla="*/ 485934 w 3383280"/>
                  <a:gd name="connsiteY17" fmla="*/ 1146540 h 3383280"/>
                  <a:gd name="connsiteX18" fmla="*/ 485934 w 3383280"/>
                  <a:gd name="connsiteY18" fmla="*/ 2224580 h 3383280"/>
                  <a:gd name="connsiteX19" fmla="*/ 621315 w 3383280"/>
                  <a:gd name="connsiteY19" fmla="*/ 2459043 h 3383280"/>
                  <a:gd name="connsiteX20" fmla="*/ 1555850 w 3383280"/>
                  <a:gd name="connsiteY20" fmla="*/ 2998473 h 3383280"/>
                  <a:gd name="connsiteX21" fmla="*/ 1827431 w 3383280"/>
                  <a:gd name="connsiteY21" fmla="*/ 2998473 h 3383280"/>
                  <a:gd name="connsiteX22" fmla="*/ 2761146 w 3383280"/>
                  <a:gd name="connsiteY22" fmla="*/ 2459043 h 3383280"/>
                  <a:gd name="connsiteX23" fmla="*/ 2897347 w 3383280"/>
                  <a:gd name="connsiteY23" fmla="*/ 2224580 h 3383280"/>
                  <a:gd name="connsiteX24" fmla="*/ 2897347 w 3383280"/>
                  <a:gd name="connsiteY24" fmla="*/ 1146540 h 3383280"/>
                  <a:gd name="connsiteX25" fmla="*/ 2761146 w 3383280"/>
                  <a:gd name="connsiteY25" fmla="*/ 911257 h 3383280"/>
                  <a:gd name="connsiteX26" fmla="*/ 1827431 w 3383280"/>
                  <a:gd name="connsiteY26" fmla="*/ 372646 h 3383280"/>
                  <a:gd name="connsiteX27" fmla="*/ 1691333 w 3383280"/>
                  <a:gd name="connsiteY27" fmla="*/ 336370 h 3383280"/>
                  <a:gd name="connsiteX28" fmla="*/ 0 w 3383280"/>
                  <a:gd name="connsiteY28" fmla="*/ 0 h 3383280"/>
                  <a:gd name="connsiteX29" fmla="*/ 3383280 w 3383280"/>
                  <a:gd name="connsiteY29" fmla="*/ 0 h 3383280"/>
                  <a:gd name="connsiteX30" fmla="*/ 3383280 w 3383280"/>
                  <a:gd name="connsiteY30" fmla="*/ 3383280 h 3383280"/>
                  <a:gd name="connsiteX31" fmla="*/ 0 w 3383280"/>
                  <a:gd name="connsiteY31"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83280" h="3383280">
                    <a:moveTo>
                      <a:pt x="1691386" y="568025"/>
                    </a:moveTo>
                    <a:cubicBezTo>
                      <a:pt x="1730209" y="568025"/>
                      <a:pt x="1769116" y="578041"/>
                      <a:pt x="1804116" y="598073"/>
                    </a:cubicBezTo>
                    <a:lnTo>
                      <a:pt x="2577513" y="1044204"/>
                    </a:lnTo>
                    <a:cubicBezTo>
                      <a:pt x="2647513" y="1084946"/>
                      <a:pt x="2690328" y="1158962"/>
                      <a:pt x="2690328" y="1239089"/>
                    </a:cubicBezTo>
                    <a:lnTo>
                      <a:pt x="2690328" y="2132030"/>
                    </a:lnTo>
                    <a:cubicBezTo>
                      <a:pt x="2690328" y="2212157"/>
                      <a:pt x="2647513" y="2286173"/>
                      <a:pt x="2577513" y="2326237"/>
                    </a:cubicBezTo>
                    <a:lnTo>
                      <a:pt x="1804116" y="2773047"/>
                    </a:lnTo>
                    <a:cubicBezTo>
                      <a:pt x="1734116" y="2813110"/>
                      <a:pt x="1648485" y="2813110"/>
                      <a:pt x="1579165" y="2773047"/>
                    </a:cubicBezTo>
                    <a:lnTo>
                      <a:pt x="805089" y="2326237"/>
                    </a:lnTo>
                    <a:cubicBezTo>
                      <a:pt x="735769" y="2286173"/>
                      <a:pt x="692953" y="2212157"/>
                      <a:pt x="692953" y="2132030"/>
                    </a:cubicBezTo>
                    <a:lnTo>
                      <a:pt x="692953" y="1239089"/>
                    </a:lnTo>
                    <a:cubicBezTo>
                      <a:pt x="692953" y="1158962"/>
                      <a:pt x="735769" y="1084946"/>
                      <a:pt x="805089" y="1044204"/>
                    </a:cubicBezTo>
                    <a:lnTo>
                      <a:pt x="1579165" y="598073"/>
                    </a:lnTo>
                    <a:cubicBezTo>
                      <a:pt x="1613825" y="578041"/>
                      <a:pt x="1652563" y="568025"/>
                      <a:pt x="1691386" y="568025"/>
                    </a:cubicBezTo>
                    <a:close/>
                    <a:moveTo>
                      <a:pt x="1691333" y="336370"/>
                    </a:moveTo>
                    <a:cubicBezTo>
                      <a:pt x="1644463" y="336370"/>
                      <a:pt x="1597695" y="348462"/>
                      <a:pt x="1555850" y="372646"/>
                    </a:cubicBezTo>
                    <a:lnTo>
                      <a:pt x="621315" y="911257"/>
                    </a:lnTo>
                    <a:cubicBezTo>
                      <a:pt x="537625" y="960445"/>
                      <a:pt x="485934" y="1049803"/>
                      <a:pt x="485934" y="1146540"/>
                    </a:cubicBezTo>
                    <a:lnTo>
                      <a:pt x="485934" y="2224580"/>
                    </a:lnTo>
                    <a:cubicBezTo>
                      <a:pt x="485934" y="2321316"/>
                      <a:pt x="537625" y="2410675"/>
                      <a:pt x="621315" y="2459043"/>
                    </a:cubicBezTo>
                    <a:lnTo>
                      <a:pt x="1555850" y="2998473"/>
                    </a:lnTo>
                    <a:cubicBezTo>
                      <a:pt x="1639540" y="3046841"/>
                      <a:pt x="1742921" y="3046841"/>
                      <a:pt x="1827431" y="2998473"/>
                    </a:cubicBezTo>
                    <a:lnTo>
                      <a:pt x="2761146" y="2459043"/>
                    </a:lnTo>
                    <a:cubicBezTo>
                      <a:pt x="2845656" y="2410675"/>
                      <a:pt x="2897347" y="2321316"/>
                      <a:pt x="2897347" y="2224580"/>
                    </a:cubicBezTo>
                    <a:lnTo>
                      <a:pt x="2897347" y="1146540"/>
                    </a:lnTo>
                    <a:cubicBezTo>
                      <a:pt x="2897347" y="1049803"/>
                      <a:pt x="2845656" y="960445"/>
                      <a:pt x="2761146" y="911257"/>
                    </a:cubicBezTo>
                    <a:lnTo>
                      <a:pt x="1827431" y="372646"/>
                    </a:lnTo>
                    <a:cubicBezTo>
                      <a:pt x="1785176" y="348462"/>
                      <a:pt x="1738203" y="336370"/>
                      <a:pt x="1691333" y="336370"/>
                    </a:cubicBezTo>
                    <a:close/>
                    <a:moveTo>
                      <a:pt x="0" y="0"/>
                    </a:moveTo>
                    <a:lnTo>
                      <a:pt x="3383280" y="0"/>
                    </a:lnTo>
                    <a:lnTo>
                      <a:pt x="3383280" y="3383280"/>
                    </a:lnTo>
                    <a:lnTo>
                      <a:pt x="0" y="3383280"/>
                    </a:lnTo>
                    <a:close/>
                  </a:path>
                </a:pathLst>
              </a:custGeom>
              <a:grpFill/>
              <a:ln>
                <a:noFill/>
              </a:ln>
            </p:spPr>
            <p:txBody>
              <a:bodyPr vert="horz" wrap="square" lIns="68580" tIns="34290" rIns="68580" bIns="34290" numCol="1" anchor="ctr" anchorCtr="0" compatLnSpc="1">
                <a:noAutofit/>
              </a:bodyPr>
              <a:lstStyle/>
              <a:p>
                <a:pPr algn="ctr"/>
                <a:endParaRPr lang="en-US" sz="4050" b="1" dirty="0"/>
              </a:p>
            </p:txBody>
          </p:sp>
        </p:grpSp>
        <p:grpSp>
          <p:nvGrpSpPr>
            <p:cNvPr id="16" name="Group 15">
              <a:extLst>
                <a:ext uri="{FF2B5EF4-FFF2-40B4-BE49-F238E27FC236}">
                  <a16:creationId xmlns:a16="http://schemas.microsoft.com/office/drawing/2014/main" id="{DF40A3A9-625F-231B-E6BC-C86F5425709D}"/>
                </a:ext>
              </a:extLst>
            </p:cNvPr>
            <p:cNvGrpSpPr/>
            <p:nvPr/>
          </p:nvGrpSpPr>
          <p:grpSpPr>
            <a:xfrm>
              <a:off x="7331405" y="2105179"/>
              <a:ext cx="2537460" cy="2537460"/>
              <a:chOff x="7173557" y="1372901"/>
              <a:chExt cx="3383280" cy="3383280"/>
            </a:xfrm>
            <a:solidFill>
              <a:srgbClr val="F0EEEF"/>
            </a:solidFill>
          </p:grpSpPr>
          <p:graphicFrame>
            <p:nvGraphicFramePr>
              <p:cNvPr id="56" name="Chart 55">
                <a:extLst>
                  <a:ext uri="{FF2B5EF4-FFF2-40B4-BE49-F238E27FC236}">
                    <a16:creationId xmlns:a16="http://schemas.microsoft.com/office/drawing/2014/main" id="{B4F4433E-D9C2-8163-08D8-83A5547F3D03}"/>
                  </a:ext>
                </a:extLst>
              </p:cNvPr>
              <p:cNvGraphicFramePr/>
              <p:nvPr/>
            </p:nvGraphicFramePr>
            <p:xfrm>
              <a:off x="7173557" y="1372901"/>
              <a:ext cx="3383280" cy="3383280"/>
            </p:xfrm>
            <a:graphic>
              <a:graphicData uri="http://schemas.openxmlformats.org/drawingml/2006/chart">
                <c:chart xmlns:c="http://schemas.openxmlformats.org/drawingml/2006/chart" xmlns:r="http://schemas.openxmlformats.org/officeDocument/2006/relationships" r:id="rId10"/>
              </a:graphicData>
            </a:graphic>
          </p:graphicFrame>
          <p:sp>
            <p:nvSpPr>
              <p:cNvPr id="57" name="Freeform: Shape 18">
                <a:extLst>
                  <a:ext uri="{FF2B5EF4-FFF2-40B4-BE49-F238E27FC236}">
                    <a16:creationId xmlns:a16="http://schemas.microsoft.com/office/drawing/2014/main" id="{4B193C0B-EF4A-2C4F-5A01-2A0EF55DDE8C}"/>
                  </a:ext>
                </a:extLst>
              </p:cNvPr>
              <p:cNvSpPr/>
              <p:nvPr/>
            </p:nvSpPr>
            <p:spPr bwMode="auto">
              <a:xfrm>
                <a:off x="7173557" y="1372901"/>
                <a:ext cx="3383280" cy="3383280"/>
              </a:xfrm>
              <a:custGeom>
                <a:avLst/>
                <a:gdLst>
                  <a:gd name="connsiteX0" fmla="*/ 1691386 w 3383280"/>
                  <a:gd name="connsiteY0" fmla="*/ 568025 h 3383280"/>
                  <a:gd name="connsiteX1" fmla="*/ 1804116 w 3383280"/>
                  <a:gd name="connsiteY1" fmla="*/ 598073 h 3383280"/>
                  <a:gd name="connsiteX2" fmla="*/ 2577513 w 3383280"/>
                  <a:gd name="connsiteY2" fmla="*/ 1044204 h 3383280"/>
                  <a:gd name="connsiteX3" fmla="*/ 2690328 w 3383280"/>
                  <a:gd name="connsiteY3" fmla="*/ 1239089 h 3383280"/>
                  <a:gd name="connsiteX4" fmla="*/ 2690328 w 3383280"/>
                  <a:gd name="connsiteY4" fmla="*/ 2132030 h 3383280"/>
                  <a:gd name="connsiteX5" fmla="*/ 2577513 w 3383280"/>
                  <a:gd name="connsiteY5" fmla="*/ 2326237 h 3383280"/>
                  <a:gd name="connsiteX6" fmla="*/ 1804116 w 3383280"/>
                  <a:gd name="connsiteY6" fmla="*/ 2773047 h 3383280"/>
                  <a:gd name="connsiteX7" fmla="*/ 1579165 w 3383280"/>
                  <a:gd name="connsiteY7" fmla="*/ 2773047 h 3383280"/>
                  <a:gd name="connsiteX8" fmla="*/ 805089 w 3383280"/>
                  <a:gd name="connsiteY8" fmla="*/ 2326237 h 3383280"/>
                  <a:gd name="connsiteX9" fmla="*/ 692953 w 3383280"/>
                  <a:gd name="connsiteY9" fmla="*/ 2132030 h 3383280"/>
                  <a:gd name="connsiteX10" fmla="*/ 692953 w 3383280"/>
                  <a:gd name="connsiteY10" fmla="*/ 1239089 h 3383280"/>
                  <a:gd name="connsiteX11" fmla="*/ 805089 w 3383280"/>
                  <a:gd name="connsiteY11" fmla="*/ 1044204 h 3383280"/>
                  <a:gd name="connsiteX12" fmla="*/ 1579165 w 3383280"/>
                  <a:gd name="connsiteY12" fmla="*/ 598073 h 3383280"/>
                  <a:gd name="connsiteX13" fmla="*/ 1691386 w 3383280"/>
                  <a:gd name="connsiteY13" fmla="*/ 568025 h 3383280"/>
                  <a:gd name="connsiteX14" fmla="*/ 1691333 w 3383280"/>
                  <a:gd name="connsiteY14" fmla="*/ 336370 h 3383280"/>
                  <a:gd name="connsiteX15" fmla="*/ 1555850 w 3383280"/>
                  <a:gd name="connsiteY15" fmla="*/ 372646 h 3383280"/>
                  <a:gd name="connsiteX16" fmla="*/ 621315 w 3383280"/>
                  <a:gd name="connsiteY16" fmla="*/ 911257 h 3383280"/>
                  <a:gd name="connsiteX17" fmla="*/ 485934 w 3383280"/>
                  <a:gd name="connsiteY17" fmla="*/ 1146540 h 3383280"/>
                  <a:gd name="connsiteX18" fmla="*/ 485934 w 3383280"/>
                  <a:gd name="connsiteY18" fmla="*/ 2224580 h 3383280"/>
                  <a:gd name="connsiteX19" fmla="*/ 621315 w 3383280"/>
                  <a:gd name="connsiteY19" fmla="*/ 2459043 h 3383280"/>
                  <a:gd name="connsiteX20" fmla="*/ 1555850 w 3383280"/>
                  <a:gd name="connsiteY20" fmla="*/ 2998473 h 3383280"/>
                  <a:gd name="connsiteX21" fmla="*/ 1827431 w 3383280"/>
                  <a:gd name="connsiteY21" fmla="*/ 2998473 h 3383280"/>
                  <a:gd name="connsiteX22" fmla="*/ 2761146 w 3383280"/>
                  <a:gd name="connsiteY22" fmla="*/ 2459043 h 3383280"/>
                  <a:gd name="connsiteX23" fmla="*/ 2897347 w 3383280"/>
                  <a:gd name="connsiteY23" fmla="*/ 2224580 h 3383280"/>
                  <a:gd name="connsiteX24" fmla="*/ 2897347 w 3383280"/>
                  <a:gd name="connsiteY24" fmla="*/ 1146540 h 3383280"/>
                  <a:gd name="connsiteX25" fmla="*/ 2761146 w 3383280"/>
                  <a:gd name="connsiteY25" fmla="*/ 911257 h 3383280"/>
                  <a:gd name="connsiteX26" fmla="*/ 1827431 w 3383280"/>
                  <a:gd name="connsiteY26" fmla="*/ 372646 h 3383280"/>
                  <a:gd name="connsiteX27" fmla="*/ 1691333 w 3383280"/>
                  <a:gd name="connsiteY27" fmla="*/ 336370 h 3383280"/>
                  <a:gd name="connsiteX28" fmla="*/ 0 w 3383280"/>
                  <a:gd name="connsiteY28" fmla="*/ 0 h 3383280"/>
                  <a:gd name="connsiteX29" fmla="*/ 3383280 w 3383280"/>
                  <a:gd name="connsiteY29" fmla="*/ 0 h 3383280"/>
                  <a:gd name="connsiteX30" fmla="*/ 3383280 w 3383280"/>
                  <a:gd name="connsiteY30" fmla="*/ 3383280 h 3383280"/>
                  <a:gd name="connsiteX31" fmla="*/ 0 w 3383280"/>
                  <a:gd name="connsiteY31"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83280" h="3383280">
                    <a:moveTo>
                      <a:pt x="1691386" y="568025"/>
                    </a:moveTo>
                    <a:cubicBezTo>
                      <a:pt x="1730209" y="568025"/>
                      <a:pt x="1769116" y="578041"/>
                      <a:pt x="1804116" y="598073"/>
                    </a:cubicBezTo>
                    <a:lnTo>
                      <a:pt x="2577513" y="1044204"/>
                    </a:lnTo>
                    <a:cubicBezTo>
                      <a:pt x="2647513" y="1084946"/>
                      <a:pt x="2690328" y="1158962"/>
                      <a:pt x="2690328" y="1239089"/>
                    </a:cubicBezTo>
                    <a:lnTo>
                      <a:pt x="2690328" y="2132030"/>
                    </a:lnTo>
                    <a:cubicBezTo>
                      <a:pt x="2690328" y="2212157"/>
                      <a:pt x="2647513" y="2286173"/>
                      <a:pt x="2577513" y="2326237"/>
                    </a:cubicBezTo>
                    <a:lnTo>
                      <a:pt x="1804116" y="2773047"/>
                    </a:lnTo>
                    <a:cubicBezTo>
                      <a:pt x="1734116" y="2813110"/>
                      <a:pt x="1648485" y="2813110"/>
                      <a:pt x="1579165" y="2773047"/>
                    </a:cubicBezTo>
                    <a:lnTo>
                      <a:pt x="805089" y="2326237"/>
                    </a:lnTo>
                    <a:cubicBezTo>
                      <a:pt x="735769" y="2286173"/>
                      <a:pt x="692953" y="2212157"/>
                      <a:pt x="692953" y="2132030"/>
                    </a:cubicBezTo>
                    <a:lnTo>
                      <a:pt x="692953" y="1239089"/>
                    </a:lnTo>
                    <a:cubicBezTo>
                      <a:pt x="692953" y="1158962"/>
                      <a:pt x="735769" y="1084946"/>
                      <a:pt x="805089" y="1044204"/>
                    </a:cubicBezTo>
                    <a:lnTo>
                      <a:pt x="1579165" y="598073"/>
                    </a:lnTo>
                    <a:cubicBezTo>
                      <a:pt x="1613825" y="578041"/>
                      <a:pt x="1652563" y="568025"/>
                      <a:pt x="1691386" y="568025"/>
                    </a:cubicBezTo>
                    <a:close/>
                    <a:moveTo>
                      <a:pt x="1691333" y="336370"/>
                    </a:moveTo>
                    <a:cubicBezTo>
                      <a:pt x="1644463" y="336370"/>
                      <a:pt x="1597695" y="348462"/>
                      <a:pt x="1555850" y="372646"/>
                    </a:cubicBezTo>
                    <a:lnTo>
                      <a:pt x="621315" y="911257"/>
                    </a:lnTo>
                    <a:cubicBezTo>
                      <a:pt x="537625" y="960445"/>
                      <a:pt x="485934" y="1049803"/>
                      <a:pt x="485934" y="1146540"/>
                    </a:cubicBezTo>
                    <a:lnTo>
                      <a:pt x="485934" y="2224580"/>
                    </a:lnTo>
                    <a:cubicBezTo>
                      <a:pt x="485934" y="2321316"/>
                      <a:pt x="537625" y="2410675"/>
                      <a:pt x="621315" y="2459043"/>
                    </a:cubicBezTo>
                    <a:lnTo>
                      <a:pt x="1555850" y="2998473"/>
                    </a:lnTo>
                    <a:cubicBezTo>
                      <a:pt x="1639540" y="3046841"/>
                      <a:pt x="1742921" y="3046841"/>
                      <a:pt x="1827431" y="2998473"/>
                    </a:cubicBezTo>
                    <a:lnTo>
                      <a:pt x="2761146" y="2459043"/>
                    </a:lnTo>
                    <a:cubicBezTo>
                      <a:pt x="2845656" y="2410675"/>
                      <a:pt x="2897347" y="2321316"/>
                      <a:pt x="2897347" y="2224580"/>
                    </a:cubicBezTo>
                    <a:lnTo>
                      <a:pt x="2897347" y="1146540"/>
                    </a:lnTo>
                    <a:cubicBezTo>
                      <a:pt x="2897347" y="1049803"/>
                      <a:pt x="2845656" y="960445"/>
                      <a:pt x="2761146" y="911257"/>
                    </a:cubicBezTo>
                    <a:lnTo>
                      <a:pt x="1827431" y="372646"/>
                    </a:lnTo>
                    <a:cubicBezTo>
                      <a:pt x="1785176" y="348462"/>
                      <a:pt x="1738203" y="336370"/>
                      <a:pt x="1691333" y="336370"/>
                    </a:cubicBezTo>
                    <a:close/>
                    <a:moveTo>
                      <a:pt x="0" y="0"/>
                    </a:moveTo>
                    <a:lnTo>
                      <a:pt x="3383280" y="0"/>
                    </a:lnTo>
                    <a:lnTo>
                      <a:pt x="3383280" y="3383280"/>
                    </a:lnTo>
                    <a:lnTo>
                      <a:pt x="0" y="3383280"/>
                    </a:lnTo>
                    <a:close/>
                  </a:path>
                </a:pathLst>
              </a:custGeom>
              <a:grpFill/>
              <a:ln>
                <a:noFill/>
              </a:ln>
            </p:spPr>
            <p:txBody>
              <a:bodyPr vert="horz" wrap="square" lIns="68580" tIns="34290" rIns="68580" bIns="34290" numCol="1" anchor="ctr" anchorCtr="0" compatLnSpc="1">
                <a:noAutofit/>
              </a:bodyPr>
              <a:lstStyle/>
              <a:p>
                <a:pPr algn="ctr"/>
                <a:endParaRPr lang="en-US" sz="4050" b="1" dirty="0"/>
              </a:p>
            </p:txBody>
          </p:sp>
        </p:grpSp>
        <p:sp>
          <p:nvSpPr>
            <p:cNvPr id="17" name="Freeform: Shape 19">
              <a:extLst>
                <a:ext uri="{FF2B5EF4-FFF2-40B4-BE49-F238E27FC236}">
                  <a16:creationId xmlns:a16="http://schemas.microsoft.com/office/drawing/2014/main" id="{D96B3630-4DAC-24C7-D67F-9645E8098938}"/>
                </a:ext>
              </a:extLst>
            </p:cNvPr>
            <p:cNvSpPr/>
            <p:nvPr/>
          </p:nvSpPr>
          <p:spPr bwMode="auto">
            <a:xfrm>
              <a:off x="2906757" y="2402759"/>
              <a:ext cx="1675125" cy="1728309"/>
            </a:xfrm>
            <a:custGeom>
              <a:avLst/>
              <a:gdLst>
                <a:gd name="connsiteX0" fmla="*/ 998433 w 1997375"/>
                <a:gd name="connsiteY0" fmla="*/ 0 h 2235069"/>
                <a:gd name="connsiteX1" fmla="*/ 1111163 w 1997375"/>
                <a:gd name="connsiteY1" fmla="*/ 30048 h 2235069"/>
                <a:gd name="connsiteX2" fmla="*/ 1884560 w 1997375"/>
                <a:gd name="connsiteY2" fmla="*/ 476179 h 2235069"/>
                <a:gd name="connsiteX3" fmla="*/ 1997375 w 1997375"/>
                <a:gd name="connsiteY3" fmla="*/ 671064 h 2235069"/>
                <a:gd name="connsiteX4" fmla="*/ 1997375 w 1997375"/>
                <a:gd name="connsiteY4" fmla="*/ 1564005 h 2235069"/>
                <a:gd name="connsiteX5" fmla="*/ 1884560 w 1997375"/>
                <a:gd name="connsiteY5" fmla="*/ 1758212 h 2235069"/>
                <a:gd name="connsiteX6" fmla="*/ 1111163 w 1997375"/>
                <a:gd name="connsiteY6" fmla="*/ 2205022 h 2235069"/>
                <a:gd name="connsiteX7" fmla="*/ 886212 w 1997375"/>
                <a:gd name="connsiteY7" fmla="*/ 2205022 h 2235069"/>
                <a:gd name="connsiteX8" fmla="*/ 112136 w 1997375"/>
                <a:gd name="connsiteY8" fmla="*/ 1758212 h 2235069"/>
                <a:gd name="connsiteX9" fmla="*/ 0 w 1997375"/>
                <a:gd name="connsiteY9" fmla="*/ 1564005 h 2235069"/>
                <a:gd name="connsiteX10" fmla="*/ 0 w 1997375"/>
                <a:gd name="connsiteY10" fmla="*/ 671064 h 2235069"/>
                <a:gd name="connsiteX11" fmla="*/ 112136 w 1997375"/>
                <a:gd name="connsiteY11" fmla="*/ 476179 h 2235069"/>
                <a:gd name="connsiteX12" fmla="*/ 886212 w 1997375"/>
                <a:gd name="connsiteY12" fmla="*/ 30048 h 2235069"/>
                <a:gd name="connsiteX13" fmla="*/ 998433 w 1997375"/>
                <a:gd name="connsiteY13" fmla="*/ 0 h 223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7375" h="2235069">
                  <a:moveTo>
                    <a:pt x="998433" y="0"/>
                  </a:moveTo>
                  <a:cubicBezTo>
                    <a:pt x="1037256" y="0"/>
                    <a:pt x="1076163" y="10016"/>
                    <a:pt x="1111163" y="30048"/>
                  </a:cubicBezTo>
                  <a:lnTo>
                    <a:pt x="1884560" y="476179"/>
                  </a:lnTo>
                  <a:cubicBezTo>
                    <a:pt x="1954560" y="516921"/>
                    <a:pt x="1997375" y="590937"/>
                    <a:pt x="1997375" y="671064"/>
                  </a:cubicBezTo>
                  <a:lnTo>
                    <a:pt x="1997375" y="1564005"/>
                  </a:lnTo>
                  <a:cubicBezTo>
                    <a:pt x="1997375" y="1644132"/>
                    <a:pt x="1954560" y="1718148"/>
                    <a:pt x="1884560" y="1758212"/>
                  </a:cubicBezTo>
                  <a:lnTo>
                    <a:pt x="1111163" y="2205022"/>
                  </a:lnTo>
                  <a:cubicBezTo>
                    <a:pt x="1041163" y="2245085"/>
                    <a:pt x="955532" y="2245085"/>
                    <a:pt x="886212" y="2205022"/>
                  </a:cubicBezTo>
                  <a:lnTo>
                    <a:pt x="112136" y="1758212"/>
                  </a:lnTo>
                  <a:cubicBezTo>
                    <a:pt x="42816" y="1718148"/>
                    <a:pt x="0" y="1644132"/>
                    <a:pt x="0" y="1564005"/>
                  </a:cubicBezTo>
                  <a:lnTo>
                    <a:pt x="0" y="671064"/>
                  </a:lnTo>
                  <a:cubicBezTo>
                    <a:pt x="0" y="590937"/>
                    <a:pt x="42816" y="516921"/>
                    <a:pt x="112136" y="476179"/>
                  </a:cubicBezTo>
                  <a:lnTo>
                    <a:pt x="886212" y="30048"/>
                  </a:lnTo>
                  <a:cubicBezTo>
                    <a:pt x="920872" y="10016"/>
                    <a:pt x="959610" y="0"/>
                    <a:pt x="998433" y="0"/>
                  </a:cubicBezTo>
                  <a:close/>
                </a:path>
              </a:pathLst>
            </a:cu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50000"/>
                </a:prstClr>
              </a:outerShdw>
            </a:effectLst>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ctr" anchorCtr="0" compatLnSpc="1"/>
            <a:lstStyle/>
            <a:p>
              <a:pPr algn="ctr"/>
              <a:endParaRPr lang="en-US" sz="3200" b="1" dirty="0">
                <a:solidFill>
                  <a:schemeClr val="accent2"/>
                </a:solidFill>
              </a:endParaRPr>
            </a:p>
            <a:p>
              <a:pPr algn="ctr"/>
              <a:r>
                <a:rPr lang="en-US" sz="2400" b="1" dirty="0">
                  <a:solidFill>
                    <a:schemeClr val="accent2"/>
                  </a:solidFill>
                </a:rPr>
                <a:t>594,430</a:t>
              </a:r>
            </a:p>
          </p:txBody>
        </p:sp>
        <p:sp>
          <p:nvSpPr>
            <p:cNvPr id="19" name="Freeform: Shape 20">
              <a:extLst>
                <a:ext uri="{FF2B5EF4-FFF2-40B4-BE49-F238E27FC236}">
                  <a16:creationId xmlns:a16="http://schemas.microsoft.com/office/drawing/2014/main" id="{50315CC6-3C36-2DAD-424F-6814A84C307F}"/>
                </a:ext>
              </a:extLst>
            </p:cNvPr>
            <p:cNvSpPr/>
            <p:nvPr/>
          </p:nvSpPr>
          <p:spPr bwMode="auto">
            <a:xfrm>
              <a:off x="5392990" y="2503419"/>
              <a:ext cx="1498031" cy="1676302"/>
            </a:xfrm>
            <a:custGeom>
              <a:avLst/>
              <a:gdLst>
                <a:gd name="connsiteX0" fmla="*/ 998433 w 1997375"/>
                <a:gd name="connsiteY0" fmla="*/ 0 h 2235069"/>
                <a:gd name="connsiteX1" fmla="*/ 1111163 w 1997375"/>
                <a:gd name="connsiteY1" fmla="*/ 30048 h 2235069"/>
                <a:gd name="connsiteX2" fmla="*/ 1884560 w 1997375"/>
                <a:gd name="connsiteY2" fmla="*/ 476179 h 2235069"/>
                <a:gd name="connsiteX3" fmla="*/ 1997375 w 1997375"/>
                <a:gd name="connsiteY3" fmla="*/ 671064 h 2235069"/>
                <a:gd name="connsiteX4" fmla="*/ 1997375 w 1997375"/>
                <a:gd name="connsiteY4" fmla="*/ 1564005 h 2235069"/>
                <a:gd name="connsiteX5" fmla="*/ 1884560 w 1997375"/>
                <a:gd name="connsiteY5" fmla="*/ 1758212 h 2235069"/>
                <a:gd name="connsiteX6" fmla="*/ 1111163 w 1997375"/>
                <a:gd name="connsiteY6" fmla="*/ 2205022 h 2235069"/>
                <a:gd name="connsiteX7" fmla="*/ 886212 w 1997375"/>
                <a:gd name="connsiteY7" fmla="*/ 2205022 h 2235069"/>
                <a:gd name="connsiteX8" fmla="*/ 112136 w 1997375"/>
                <a:gd name="connsiteY8" fmla="*/ 1758212 h 2235069"/>
                <a:gd name="connsiteX9" fmla="*/ 0 w 1997375"/>
                <a:gd name="connsiteY9" fmla="*/ 1564005 h 2235069"/>
                <a:gd name="connsiteX10" fmla="*/ 0 w 1997375"/>
                <a:gd name="connsiteY10" fmla="*/ 671064 h 2235069"/>
                <a:gd name="connsiteX11" fmla="*/ 112136 w 1997375"/>
                <a:gd name="connsiteY11" fmla="*/ 476179 h 2235069"/>
                <a:gd name="connsiteX12" fmla="*/ 886212 w 1997375"/>
                <a:gd name="connsiteY12" fmla="*/ 30048 h 2235069"/>
                <a:gd name="connsiteX13" fmla="*/ 998433 w 1997375"/>
                <a:gd name="connsiteY13" fmla="*/ 0 h 223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7375" h="2235069">
                  <a:moveTo>
                    <a:pt x="998433" y="0"/>
                  </a:moveTo>
                  <a:cubicBezTo>
                    <a:pt x="1037256" y="0"/>
                    <a:pt x="1076163" y="10016"/>
                    <a:pt x="1111163" y="30048"/>
                  </a:cubicBezTo>
                  <a:lnTo>
                    <a:pt x="1884560" y="476179"/>
                  </a:lnTo>
                  <a:cubicBezTo>
                    <a:pt x="1954560" y="516921"/>
                    <a:pt x="1997375" y="590937"/>
                    <a:pt x="1997375" y="671064"/>
                  </a:cubicBezTo>
                  <a:lnTo>
                    <a:pt x="1997375" y="1564005"/>
                  </a:lnTo>
                  <a:cubicBezTo>
                    <a:pt x="1997375" y="1644132"/>
                    <a:pt x="1954560" y="1718148"/>
                    <a:pt x="1884560" y="1758212"/>
                  </a:cubicBezTo>
                  <a:lnTo>
                    <a:pt x="1111163" y="2205022"/>
                  </a:lnTo>
                  <a:cubicBezTo>
                    <a:pt x="1041163" y="2245085"/>
                    <a:pt x="955532" y="2245085"/>
                    <a:pt x="886212" y="2205022"/>
                  </a:cubicBezTo>
                  <a:lnTo>
                    <a:pt x="112136" y="1758212"/>
                  </a:lnTo>
                  <a:cubicBezTo>
                    <a:pt x="42816" y="1718148"/>
                    <a:pt x="0" y="1644132"/>
                    <a:pt x="0" y="1564005"/>
                  </a:cubicBezTo>
                  <a:lnTo>
                    <a:pt x="0" y="671064"/>
                  </a:lnTo>
                  <a:cubicBezTo>
                    <a:pt x="0" y="590937"/>
                    <a:pt x="42816" y="516921"/>
                    <a:pt x="112136" y="476179"/>
                  </a:cubicBezTo>
                  <a:lnTo>
                    <a:pt x="886212" y="30048"/>
                  </a:lnTo>
                  <a:cubicBezTo>
                    <a:pt x="920872" y="10016"/>
                    <a:pt x="959610" y="0"/>
                    <a:pt x="998433" y="0"/>
                  </a:cubicBezTo>
                  <a:close/>
                </a:path>
              </a:pathLst>
            </a:cu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50000"/>
                </a:prstClr>
              </a:outerShdw>
            </a:effectLst>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ctr" anchorCtr="0" compatLnSpc="1"/>
            <a:lstStyle/>
            <a:p>
              <a:pPr algn="ctr"/>
              <a:endParaRPr lang="en-US" sz="2000" b="1" cap="all" dirty="0">
                <a:solidFill>
                  <a:srgbClr val="A03A7A"/>
                </a:solidFill>
                <a:sym typeface="+mn-ea"/>
              </a:endParaRPr>
            </a:p>
            <a:p>
              <a:pPr algn="ctr"/>
              <a:endParaRPr lang="en-US" sz="2000" b="1" cap="all" dirty="0">
                <a:solidFill>
                  <a:srgbClr val="A03A7A"/>
                </a:solidFill>
                <a:sym typeface="+mn-ea"/>
              </a:endParaRPr>
            </a:p>
            <a:p>
              <a:pPr algn="ctr"/>
              <a:r>
                <a:rPr lang="en-US" sz="2000" b="1" cap="all" dirty="0">
                  <a:solidFill>
                    <a:srgbClr val="A03A7A"/>
                  </a:solidFill>
                  <a:sym typeface="+mn-ea"/>
                </a:rPr>
                <a:t>1,291,245</a:t>
              </a:r>
              <a:endParaRPr lang="en-US" sz="2000" b="1" dirty="0">
                <a:sym typeface="+mn-ea"/>
              </a:endParaRPr>
            </a:p>
          </p:txBody>
        </p:sp>
        <p:sp>
          <p:nvSpPr>
            <p:cNvPr id="20" name="Freeform: Shape 21">
              <a:extLst>
                <a:ext uri="{FF2B5EF4-FFF2-40B4-BE49-F238E27FC236}">
                  <a16:creationId xmlns:a16="http://schemas.microsoft.com/office/drawing/2014/main" id="{8CE07B11-0B55-6AF0-70F6-682E971B8389}"/>
                </a:ext>
              </a:extLst>
            </p:cNvPr>
            <p:cNvSpPr/>
            <p:nvPr/>
          </p:nvSpPr>
          <p:spPr bwMode="auto">
            <a:xfrm>
              <a:off x="7817090" y="2573867"/>
              <a:ext cx="1498031" cy="1676302"/>
            </a:xfrm>
            <a:custGeom>
              <a:avLst/>
              <a:gdLst>
                <a:gd name="connsiteX0" fmla="*/ 998433 w 1997375"/>
                <a:gd name="connsiteY0" fmla="*/ 0 h 2235069"/>
                <a:gd name="connsiteX1" fmla="*/ 1111163 w 1997375"/>
                <a:gd name="connsiteY1" fmla="*/ 30048 h 2235069"/>
                <a:gd name="connsiteX2" fmla="*/ 1884560 w 1997375"/>
                <a:gd name="connsiteY2" fmla="*/ 476179 h 2235069"/>
                <a:gd name="connsiteX3" fmla="*/ 1997375 w 1997375"/>
                <a:gd name="connsiteY3" fmla="*/ 671064 h 2235069"/>
                <a:gd name="connsiteX4" fmla="*/ 1997375 w 1997375"/>
                <a:gd name="connsiteY4" fmla="*/ 1564005 h 2235069"/>
                <a:gd name="connsiteX5" fmla="*/ 1884560 w 1997375"/>
                <a:gd name="connsiteY5" fmla="*/ 1758212 h 2235069"/>
                <a:gd name="connsiteX6" fmla="*/ 1111163 w 1997375"/>
                <a:gd name="connsiteY6" fmla="*/ 2205022 h 2235069"/>
                <a:gd name="connsiteX7" fmla="*/ 886212 w 1997375"/>
                <a:gd name="connsiteY7" fmla="*/ 2205022 h 2235069"/>
                <a:gd name="connsiteX8" fmla="*/ 112136 w 1997375"/>
                <a:gd name="connsiteY8" fmla="*/ 1758212 h 2235069"/>
                <a:gd name="connsiteX9" fmla="*/ 0 w 1997375"/>
                <a:gd name="connsiteY9" fmla="*/ 1564005 h 2235069"/>
                <a:gd name="connsiteX10" fmla="*/ 0 w 1997375"/>
                <a:gd name="connsiteY10" fmla="*/ 671064 h 2235069"/>
                <a:gd name="connsiteX11" fmla="*/ 112136 w 1997375"/>
                <a:gd name="connsiteY11" fmla="*/ 476179 h 2235069"/>
                <a:gd name="connsiteX12" fmla="*/ 886212 w 1997375"/>
                <a:gd name="connsiteY12" fmla="*/ 30048 h 2235069"/>
                <a:gd name="connsiteX13" fmla="*/ 998433 w 1997375"/>
                <a:gd name="connsiteY13" fmla="*/ 0 h 223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7375" h="2235069">
                  <a:moveTo>
                    <a:pt x="998433" y="0"/>
                  </a:moveTo>
                  <a:cubicBezTo>
                    <a:pt x="1037256" y="0"/>
                    <a:pt x="1076163" y="10016"/>
                    <a:pt x="1111163" y="30048"/>
                  </a:cubicBezTo>
                  <a:lnTo>
                    <a:pt x="1884560" y="476179"/>
                  </a:lnTo>
                  <a:cubicBezTo>
                    <a:pt x="1954560" y="516921"/>
                    <a:pt x="1997375" y="590937"/>
                    <a:pt x="1997375" y="671064"/>
                  </a:cubicBezTo>
                  <a:lnTo>
                    <a:pt x="1997375" y="1564005"/>
                  </a:lnTo>
                  <a:cubicBezTo>
                    <a:pt x="1997375" y="1644132"/>
                    <a:pt x="1954560" y="1718148"/>
                    <a:pt x="1884560" y="1758212"/>
                  </a:cubicBezTo>
                  <a:lnTo>
                    <a:pt x="1111163" y="2205022"/>
                  </a:lnTo>
                  <a:cubicBezTo>
                    <a:pt x="1041163" y="2245085"/>
                    <a:pt x="955532" y="2245085"/>
                    <a:pt x="886212" y="2205022"/>
                  </a:cubicBezTo>
                  <a:lnTo>
                    <a:pt x="112136" y="1758212"/>
                  </a:lnTo>
                  <a:cubicBezTo>
                    <a:pt x="42816" y="1718148"/>
                    <a:pt x="0" y="1644132"/>
                    <a:pt x="0" y="1564005"/>
                  </a:cubicBezTo>
                  <a:lnTo>
                    <a:pt x="0" y="671064"/>
                  </a:lnTo>
                  <a:cubicBezTo>
                    <a:pt x="0" y="590937"/>
                    <a:pt x="42816" y="516921"/>
                    <a:pt x="112136" y="476179"/>
                  </a:cubicBezTo>
                  <a:lnTo>
                    <a:pt x="886212" y="30048"/>
                  </a:lnTo>
                  <a:cubicBezTo>
                    <a:pt x="920872" y="10016"/>
                    <a:pt x="959610" y="0"/>
                    <a:pt x="998433" y="0"/>
                  </a:cubicBezTo>
                  <a:close/>
                </a:path>
              </a:pathLst>
            </a:cu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50000"/>
                </a:prstClr>
              </a:outerShdw>
            </a:effectLst>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ctr" anchorCtr="0" compatLnSpc="1"/>
            <a:lstStyle/>
            <a:p>
              <a:pPr algn="ctr"/>
              <a:endParaRPr lang="en-US" sz="3200" b="1" dirty="0">
                <a:solidFill>
                  <a:schemeClr val="accent3"/>
                </a:solidFill>
              </a:endParaRPr>
            </a:p>
            <a:p>
              <a:pPr algn="ctr"/>
              <a:r>
                <a:rPr lang="en-US" sz="2400" b="1" dirty="0">
                  <a:solidFill>
                    <a:schemeClr val="accent3"/>
                  </a:solidFill>
                </a:rPr>
                <a:t>696,815</a:t>
              </a:r>
            </a:p>
          </p:txBody>
        </p:sp>
        <p:sp>
          <p:nvSpPr>
            <p:cNvPr id="21" name="TextBox 20">
              <a:extLst>
                <a:ext uri="{FF2B5EF4-FFF2-40B4-BE49-F238E27FC236}">
                  <a16:creationId xmlns:a16="http://schemas.microsoft.com/office/drawing/2014/main" id="{1120C16A-4891-BA76-552F-8BF26BF7DE55}"/>
                </a:ext>
              </a:extLst>
            </p:cNvPr>
            <p:cNvSpPr txBox="1"/>
            <p:nvPr/>
          </p:nvSpPr>
          <p:spPr>
            <a:xfrm>
              <a:off x="2826482" y="1852598"/>
              <a:ext cx="2202816" cy="400110"/>
            </a:xfrm>
            <a:prstGeom prst="rect">
              <a:avLst/>
            </a:prstGeom>
            <a:noFill/>
          </p:spPr>
          <p:txBody>
            <a:bodyPr wrap="square" lIns="0" rIns="0" rtlCol="0" anchor="b">
              <a:spAutoFit/>
            </a:bodyPr>
            <a:lstStyle/>
            <a:p>
              <a:pPr algn="ctr"/>
              <a:r>
                <a:rPr lang="en-US" sz="2000" b="1" cap="all" dirty="0"/>
                <a:t>  </a:t>
              </a:r>
            </a:p>
          </p:txBody>
        </p:sp>
        <p:sp>
          <p:nvSpPr>
            <p:cNvPr id="22" name="TextBox 21">
              <a:extLst>
                <a:ext uri="{FF2B5EF4-FFF2-40B4-BE49-F238E27FC236}">
                  <a16:creationId xmlns:a16="http://schemas.microsoft.com/office/drawing/2014/main" id="{59D2FA81-72FA-66FC-DA7B-D557D20B6F95}"/>
                </a:ext>
              </a:extLst>
            </p:cNvPr>
            <p:cNvSpPr txBox="1"/>
            <p:nvPr/>
          </p:nvSpPr>
          <p:spPr>
            <a:xfrm>
              <a:off x="5908468" y="1852598"/>
              <a:ext cx="2202816" cy="400110"/>
            </a:xfrm>
            <a:prstGeom prst="rect">
              <a:avLst/>
            </a:prstGeom>
            <a:noFill/>
          </p:spPr>
          <p:txBody>
            <a:bodyPr wrap="square" lIns="0" rIns="0" rtlCol="0" anchor="b">
              <a:spAutoFit/>
            </a:bodyPr>
            <a:lstStyle/>
            <a:p>
              <a:pPr algn="ctr"/>
              <a:r>
                <a:rPr lang="en-US" sz="2000" b="1" cap="all" dirty="0"/>
                <a:t>  </a:t>
              </a:r>
            </a:p>
          </p:txBody>
        </p:sp>
        <p:pic>
          <p:nvPicPr>
            <p:cNvPr id="25" name="Graphic 27" descr="Users">
              <a:extLst>
                <a:ext uri="{FF2B5EF4-FFF2-40B4-BE49-F238E27FC236}">
                  <a16:creationId xmlns:a16="http://schemas.microsoft.com/office/drawing/2014/main" id="{5FC9698E-AAA2-65AF-0C04-0E0091C29EC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02311" y="2632210"/>
              <a:ext cx="873419" cy="873419"/>
            </a:xfrm>
            <a:prstGeom prst="rect">
              <a:avLst/>
            </a:prstGeom>
          </p:spPr>
        </p:pic>
        <p:pic>
          <p:nvPicPr>
            <p:cNvPr id="50" name="Picture 49">
              <a:extLst>
                <a:ext uri="{FF2B5EF4-FFF2-40B4-BE49-F238E27FC236}">
                  <a16:creationId xmlns:a16="http://schemas.microsoft.com/office/drawing/2014/main" id="{34C90DA4-625B-6CB3-52E2-A26AC3F025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07760" y="2710651"/>
              <a:ext cx="728977" cy="728978"/>
            </a:xfrm>
            <a:prstGeom prst="rect">
              <a:avLst/>
            </a:prstGeom>
          </p:spPr>
        </p:pic>
        <p:cxnSp>
          <p:nvCxnSpPr>
            <p:cNvPr id="51" name="Straight Arrow Connector 50">
              <a:extLst>
                <a:ext uri="{FF2B5EF4-FFF2-40B4-BE49-F238E27FC236}">
                  <a16:creationId xmlns:a16="http://schemas.microsoft.com/office/drawing/2014/main" id="{E1DE3D23-7549-1563-1D84-34A71D08215A}"/>
                </a:ext>
              </a:extLst>
            </p:cNvPr>
            <p:cNvCxnSpPr/>
            <p:nvPr/>
          </p:nvCxnSpPr>
          <p:spPr>
            <a:xfrm>
              <a:off x="4612802" y="3367621"/>
              <a:ext cx="676970" cy="0"/>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cxnSp>
          <p:nvCxnSpPr>
            <p:cNvPr id="52" name="Straight Arrow Connector 51">
              <a:extLst>
                <a:ext uri="{FF2B5EF4-FFF2-40B4-BE49-F238E27FC236}">
                  <a16:creationId xmlns:a16="http://schemas.microsoft.com/office/drawing/2014/main" id="{F86D23C4-B169-285C-4B3C-B83E964D06B0}"/>
                </a:ext>
              </a:extLst>
            </p:cNvPr>
            <p:cNvCxnSpPr/>
            <p:nvPr/>
          </p:nvCxnSpPr>
          <p:spPr>
            <a:xfrm flipH="1">
              <a:off x="7061074" y="3367621"/>
              <a:ext cx="642114"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pic>
        <p:nvPicPr>
          <p:cNvPr id="62" name="Picture 61">
            <a:extLst>
              <a:ext uri="{FF2B5EF4-FFF2-40B4-BE49-F238E27FC236}">
                <a16:creationId xmlns:a16="http://schemas.microsoft.com/office/drawing/2014/main" id="{5220B02F-F76E-5F19-C56E-F07B54F6BC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97414" y="2562355"/>
            <a:ext cx="257717" cy="253324"/>
          </a:xfrm>
          <a:prstGeom prst="rect">
            <a:avLst/>
          </a:prstGeom>
        </p:spPr>
      </p:pic>
      <p:pic>
        <p:nvPicPr>
          <p:cNvPr id="63" name="Graphic 27" descr="Users">
            <a:extLst>
              <a:ext uri="{FF2B5EF4-FFF2-40B4-BE49-F238E27FC236}">
                <a16:creationId xmlns:a16="http://schemas.microsoft.com/office/drawing/2014/main" id="{6AF84D74-A882-9EF0-3C43-2FEB4C3F7CF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249445" y="2512569"/>
            <a:ext cx="506056" cy="349142"/>
          </a:xfrm>
          <a:prstGeom prst="rect">
            <a:avLst/>
          </a:prstGeom>
        </p:spPr>
      </p:pic>
      <p:sp>
        <p:nvSpPr>
          <p:cNvPr id="1025" name="Rectangle 1024">
            <a:extLst>
              <a:ext uri="{FF2B5EF4-FFF2-40B4-BE49-F238E27FC236}">
                <a16:creationId xmlns:a16="http://schemas.microsoft.com/office/drawing/2014/main" id="{A693E48F-3369-0D55-7556-00B9C0916BF0}"/>
              </a:ext>
            </a:extLst>
          </p:cNvPr>
          <p:cNvSpPr/>
          <p:nvPr/>
        </p:nvSpPr>
        <p:spPr>
          <a:xfrm>
            <a:off x="7044920" y="3918316"/>
            <a:ext cx="763679" cy="338554"/>
          </a:xfrm>
          <a:prstGeom prst="rect">
            <a:avLst/>
          </a:prstGeom>
        </p:spPr>
        <p:txBody>
          <a:bodyPr wrap="square" anchor="ctr">
            <a:spAutoFit/>
          </a:bodyPr>
          <a:lstStyle/>
          <a:p>
            <a:pPr algn="ctr"/>
            <a:r>
              <a:rPr lang="en-US" sz="1600" b="1" cap="all" dirty="0">
                <a:solidFill>
                  <a:srgbClr val="A03A7A"/>
                </a:solidFill>
                <a:sym typeface="+mn-ea"/>
              </a:rPr>
              <a:t>Male</a:t>
            </a:r>
            <a:endParaRPr lang="en-US" sz="1600" b="1" dirty="0">
              <a:sym typeface="+mn-ea"/>
            </a:endParaRPr>
          </a:p>
        </p:txBody>
      </p:sp>
      <p:sp>
        <p:nvSpPr>
          <p:cNvPr id="1027" name="Rectangle 1026">
            <a:extLst>
              <a:ext uri="{FF2B5EF4-FFF2-40B4-BE49-F238E27FC236}">
                <a16:creationId xmlns:a16="http://schemas.microsoft.com/office/drawing/2014/main" id="{1BCA1604-0E5C-392E-21D0-5ED9E34F06CA}"/>
              </a:ext>
            </a:extLst>
          </p:cNvPr>
          <p:cNvSpPr/>
          <p:nvPr/>
        </p:nvSpPr>
        <p:spPr>
          <a:xfrm>
            <a:off x="10652459" y="3932168"/>
            <a:ext cx="1035415" cy="338554"/>
          </a:xfrm>
          <a:prstGeom prst="rect">
            <a:avLst/>
          </a:prstGeom>
        </p:spPr>
        <p:txBody>
          <a:bodyPr wrap="square" anchor="ctr">
            <a:spAutoFit/>
          </a:bodyPr>
          <a:lstStyle/>
          <a:p>
            <a:pPr algn="ctr"/>
            <a:r>
              <a:rPr lang="en-US" sz="1600" b="1" cap="all" dirty="0">
                <a:solidFill>
                  <a:srgbClr val="A03A7A"/>
                </a:solidFill>
                <a:sym typeface="+mn-ea"/>
              </a:rPr>
              <a:t>feMale</a:t>
            </a:r>
            <a:endParaRPr lang="en-US" sz="1600" b="1" dirty="0">
              <a:sym typeface="+mn-ea"/>
            </a:endParaRPr>
          </a:p>
        </p:txBody>
      </p:sp>
      <p:sp>
        <p:nvSpPr>
          <p:cNvPr id="2" name="Rectangle 1">
            <a:extLst>
              <a:ext uri="{FF2B5EF4-FFF2-40B4-BE49-F238E27FC236}">
                <a16:creationId xmlns:a16="http://schemas.microsoft.com/office/drawing/2014/main" id="{231A50EB-F9E0-B33E-B063-B9CD50C68562}"/>
              </a:ext>
            </a:extLst>
          </p:cNvPr>
          <p:cNvSpPr/>
          <p:nvPr/>
        </p:nvSpPr>
        <p:spPr>
          <a:xfrm>
            <a:off x="8520330" y="3904454"/>
            <a:ext cx="1537729" cy="338554"/>
          </a:xfrm>
          <a:prstGeom prst="rect">
            <a:avLst/>
          </a:prstGeom>
        </p:spPr>
        <p:txBody>
          <a:bodyPr wrap="square" anchor="ctr">
            <a:spAutoFit/>
          </a:bodyPr>
          <a:lstStyle/>
          <a:p>
            <a:pPr algn="ctr"/>
            <a:r>
              <a:rPr lang="en-US" sz="1600" b="1" cap="all" dirty="0">
                <a:solidFill>
                  <a:srgbClr val="A03A7A"/>
                </a:solidFill>
                <a:sym typeface="+mn-ea"/>
              </a:rPr>
              <a:t>TOTAL</a:t>
            </a:r>
            <a:endParaRPr lang="en-US" sz="1600" b="1" dirty="0">
              <a:sym typeface="+mn-ea"/>
            </a:endParaRPr>
          </a:p>
        </p:txBody>
      </p:sp>
    </p:spTree>
    <p:extLst>
      <p:ext uri="{BB962C8B-B14F-4D97-AF65-F5344CB8AC3E}">
        <p14:creationId xmlns:p14="http://schemas.microsoft.com/office/powerpoint/2010/main" val="2300519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000">
        <p15:prstTrans prst="curtains"/>
      </p:transition>
    </mc:Choice>
    <mc:Fallback xmlns="">
      <p:transition spd="slow" advTm="1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531446" y="120527"/>
            <a:ext cx="12562347" cy="7064045"/>
          </a:xfrm>
          <a:prstGeom prst="rect">
            <a:avLst/>
          </a:prstGeom>
          <a:solidFill>
            <a:schemeClr val="tx2">
              <a:lumMod val="75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4" name="Date Placeholder 3"/>
          <p:cNvSpPr>
            <a:spLocks noGrp="1"/>
          </p:cNvSpPr>
          <p:nvPr>
            <p:ph type="dt" sz="half" idx="10"/>
          </p:nvPr>
        </p:nvSpPr>
        <p:spPr/>
        <p:txBody>
          <a:bodyPr/>
          <a:lstStyle/>
          <a:p>
            <a:fld id="{C7C99C1A-B36A-4061-BCD3-777E8F5C06DC}" type="datetime4">
              <a:rPr lang="en-US" smtClean="0"/>
              <a:t>July 12, 2024</a:t>
            </a:fld>
            <a:endParaRPr lang="en-US"/>
          </a:p>
        </p:txBody>
      </p:sp>
      <p:sp>
        <p:nvSpPr>
          <p:cNvPr id="6" name="Slide Number Placeholder 5"/>
          <p:cNvSpPr>
            <a:spLocks noGrp="1"/>
          </p:cNvSpPr>
          <p:nvPr>
            <p:ph type="sldNum" sz="quarter" idx="12"/>
          </p:nvPr>
        </p:nvSpPr>
        <p:spPr/>
        <p:txBody>
          <a:bodyPr/>
          <a:lstStyle/>
          <a:p>
            <a:fld id="{C503C29B-A6C2-4FE8-B77F-264ABB1A6F69}" type="slidenum">
              <a:rPr lang="en-US" smtClean="0"/>
              <a:t>10</a:t>
            </a:fld>
            <a:endParaRPr lang="en-US"/>
          </a:p>
        </p:txBody>
      </p:sp>
      <p:pic>
        <p:nvPicPr>
          <p:cNvPr id="2" name="Graphic 34">
            <a:extLst>
              <a:ext uri="{FF2B5EF4-FFF2-40B4-BE49-F238E27FC236}">
                <a16:creationId xmlns:a16="http://schemas.microsoft.com/office/drawing/2014/main" id="{77F579EF-B574-AF81-BE8F-A73F4A2BC0F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50" y="1018910"/>
            <a:ext cx="5434148" cy="4911634"/>
          </a:xfrm>
          <a:prstGeom prst="rect">
            <a:avLst/>
          </a:prstGeom>
        </p:spPr>
      </p:pic>
      <p:sp>
        <p:nvSpPr>
          <p:cNvPr id="8" name="Rectangle 7"/>
          <p:cNvSpPr/>
          <p:nvPr/>
        </p:nvSpPr>
        <p:spPr>
          <a:xfrm>
            <a:off x="5972371" y="849253"/>
            <a:ext cx="5341397" cy="477054"/>
          </a:xfrm>
          <a:prstGeom prst="rect">
            <a:avLst/>
          </a:prstGeom>
          <a:solidFill>
            <a:schemeClr val="accent1">
              <a:lumMod val="20000"/>
              <a:lumOff val="80000"/>
            </a:schemeClr>
          </a:solidFill>
        </p:spPr>
        <p:txBody>
          <a:bodyPr wrap="square">
            <a:spAutoFit/>
          </a:bodyPr>
          <a:lstStyle/>
          <a:p>
            <a:pPr marL="365125" lvl="0" indent="-255905" algn="ctr" fontAlgn="base">
              <a:spcBef>
                <a:spcPts val="400"/>
              </a:spcBef>
              <a:spcAft>
                <a:spcPct val="0"/>
              </a:spcAft>
              <a:buClr>
                <a:srgbClr val="2DA2BF"/>
              </a:buClr>
              <a:buSzPct val="68000"/>
            </a:pPr>
            <a:r>
              <a:rPr lang="en-US" sz="2500" b="1" dirty="0">
                <a:effectLst>
                  <a:outerShdw blurRad="38100" dist="38100" dir="2700000" algn="tl">
                    <a:srgbClr val="000000">
                      <a:alpha val="43137"/>
                    </a:srgbClr>
                  </a:outerShdw>
                </a:effectLst>
                <a:latin typeface="Goudy Old Style" panose="02020502050305020303" pitchFamily="18" charset="0"/>
                <a:ea typeface="MS PGothic" panose="020B0600070205080204" pitchFamily="34" charset="-128"/>
              </a:rPr>
              <a:t>Distribution SSR by Disability</a:t>
            </a:r>
          </a:p>
        </p:txBody>
      </p:sp>
      <p:grpSp>
        <p:nvGrpSpPr>
          <p:cNvPr id="12" name="Group 11"/>
          <p:cNvGrpSpPr/>
          <p:nvPr/>
        </p:nvGrpSpPr>
        <p:grpSpPr>
          <a:xfrm>
            <a:off x="5972371" y="1018910"/>
            <a:ext cx="6045458" cy="5185947"/>
            <a:chOff x="2424660" y="1852598"/>
            <a:chExt cx="7444205" cy="3334707"/>
          </a:xfrm>
        </p:grpSpPr>
        <p:grpSp>
          <p:nvGrpSpPr>
            <p:cNvPr id="13" name="Group 12"/>
            <p:cNvGrpSpPr/>
            <p:nvPr/>
          </p:nvGrpSpPr>
          <p:grpSpPr>
            <a:xfrm>
              <a:off x="2424660" y="2098891"/>
              <a:ext cx="2588141" cy="2550294"/>
              <a:chOff x="7173555" y="1355788"/>
              <a:chExt cx="3450854" cy="3400392"/>
            </a:xfrm>
            <a:solidFill>
              <a:srgbClr val="F0EEEF"/>
            </a:solidFill>
          </p:grpSpPr>
          <p:graphicFrame>
            <p:nvGraphicFramePr>
              <p:cNvPr id="33" name="Chart 32"/>
              <p:cNvGraphicFramePr/>
              <p:nvPr/>
            </p:nvGraphicFramePr>
            <p:xfrm>
              <a:off x="7173555" y="1372900"/>
              <a:ext cx="3383280" cy="3383280"/>
            </p:xfrm>
            <a:graphic>
              <a:graphicData uri="http://schemas.openxmlformats.org/drawingml/2006/chart">
                <c:chart xmlns:c="http://schemas.openxmlformats.org/drawingml/2006/chart" xmlns:r="http://schemas.openxmlformats.org/officeDocument/2006/relationships" r:id="rId5"/>
              </a:graphicData>
            </a:graphic>
          </p:graphicFrame>
          <p:sp>
            <p:nvSpPr>
              <p:cNvPr id="34" name="Freeform: Shape 12"/>
              <p:cNvSpPr/>
              <p:nvPr/>
            </p:nvSpPr>
            <p:spPr bwMode="auto">
              <a:xfrm>
                <a:off x="7241129" y="1355788"/>
                <a:ext cx="3383280" cy="3383280"/>
              </a:xfrm>
              <a:custGeom>
                <a:avLst/>
                <a:gdLst>
                  <a:gd name="connsiteX0" fmla="*/ 1691386 w 3383280"/>
                  <a:gd name="connsiteY0" fmla="*/ 568025 h 3383280"/>
                  <a:gd name="connsiteX1" fmla="*/ 1804116 w 3383280"/>
                  <a:gd name="connsiteY1" fmla="*/ 598073 h 3383280"/>
                  <a:gd name="connsiteX2" fmla="*/ 2577513 w 3383280"/>
                  <a:gd name="connsiteY2" fmla="*/ 1044204 h 3383280"/>
                  <a:gd name="connsiteX3" fmla="*/ 2690328 w 3383280"/>
                  <a:gd name="connsiteY3" fmla="*/ 1239089 h 3383280"/>
                  <a:gd name="connsiteX4" fmla="*/ 2690328 w 3383280"/>
                  <a:gd name="connsiteY4" fmla="*/ 2132030 h 3383280"/>
                  <a:gd name="connsiteX5" fmla="*/ 2577513 w 3383280"/>
                  <a:gd name="connsiteY5" fmla="*/ 2326237 h 3383280"/>
                  <a:gd name="connsiteX6" fmla="*/ 1804116 w 3383280"/>
                  <a:gd name="connsiteY6" fmla="*/ 2773047 h 3383280"/>
                  <a:gd name="connsiteX7" fmla="*/ 1579165 w 3383280"/>
                  <a:gd name="connsiteY7" fmla="*/ 2773047 h 3383280"/>
                  <a:gd name="connsiteX8" fmla="*/ 805089 w 3383280"/>
                  <a:gd name="connsiteY8" fmla="*/ 2326237 h 3383280"/>
                  <a:gd name="connsiteX9" fmla="*/ 692953 w 3383280"/>
                  <a:gd name="connsiteY9" fmla="*/ 2132030 h 3383280"/>
                  <a:gd name="connsiteX10" fmla="*/ 692953 w 3383280"/>
                  <a:gd name="connsiteY10" fmla="*/ 1239089 h 3383280"/>
                  <a:gd name="connsiteX11" fmla="*/ 805089 w 3383280"/>
                  <a:gd name="connsiteY11" fmla="*/ 1044204 h 3383280"/>
                  <a:gd name="connsiteX12" fmla="*/ 1579165 w 3383280"/>
                  <a:gd name="connsiteY12" fmla="*/ 598073 h 3383280"/>
                  <a:gd name="connsiteX13" fmla="*/ 1691386 w 3383280"/>
                  <a:gd name="connsiteY13" fmla="*/ 568025 h 3383280"/>
                  <a:gd name="connsiteX14" fmla="*/ 1691333 w 3383280"/>
                  <a:gd name="connsiteY14" fmla="*/ 336370 h 3383280"/>
                  <a:gd name="connsiteX15" fmla="*/ 1555850 w 3383280"/>
                  <a:gd name="connsiteY15" fmla="*/ 372646 h 3383280"/>
                  <a:gd name="connsiteX16" fmla="*/ 621315 w 3383280"/>
                  <a:gd name="connsiteY16" fmla="*/ 911257 h 3383280"/>
                  <a:gd name="connsiteX17" fmla="*/ 485934 w 3383280"/>
                  <a:gd name="connsiteY17" fmla="*/ 1146540 h 3383280"/>
                  <a:gd name="connsiteX18" fmla="*/ 485934 w 3383280"/>
                  <a:gd name="connsiteY18" fmla="*/ 2224580 h 3383280"/>
                  <a:gd name="connsiteX19" fmla="*/ 621315 w 3383280"/>
                  <a:gd name="connsiteY19" fmla="*/ 2459043 h 3383280"/>
                  <a:gd name="connsiteX20" fmla="*/ 1555850 w 3383280"/>
                  <a:gd name="connsiteY20" fmla="*/ 2998473 h 3383280"/>
                  <a:gd name="connsiteX21" fmla="*/ 1827431 w 3383280"/>
                  <a:gd name="connsiteY21" fmla="*/ 2998473 h 3383280"/>
                  <a:gd name="connsiteX22" fmla="*/ 2761146 w 3383280"/>
                  <a:gd name="connsiteY22" fmla="*/ 2459043 h 3383280"/>
                  <a:gd name="connsiteX23" fmla="*/ 2897347 w 3383280"/>
                  <a:gd name="connsiteY23" fmla="*/ 2224580 h 3383280"/>
                  <a:gd name="connsiteX24" fmla="*/ 2897347 w 3383280"/>
                  <a:gd name="connsiteY24" fmla="*/ 1146540 h 3383280"/>
                  <a:gd name="connsiteX25" fmla="*/ 2761146 w 3383280"/>
                  <a:gd name="connsiteY25" fmla="*/ 911257 h 3383280"/>
                  <a:gd name="connsiteX26" fmla="*/ 1827431 w 3383280"/>
                  <a:gd name="connsiteY26" fmla="*/ 372646 h 3383280"/>
                  <a:gd name="connsiteX27" fmla="*/ 1691333 w 3383280"/>
                  <a:gd name="connsiteY27" fmla="*/ 336370 h 3383280"/>
                  <a:gd name="connsiteX28" fmla="*/ 0 w 3383280"/>
                  <a:gd name="connsiteY28" fmla="*/ 0 h 3383280"/>
                  <a:gd name="connsiteX29" fmla="*/ 3383280 w 3383280"/>
                  <a:gd name="connsiteY29" fmla="*/ 0 h 3383280"/>
                  <a:gd name="connsiteX30" fmla="*/ 3383280 w 3383280"/>
                  <a:gd name="connsiteY30" fmla="*/ 3383280 h 3383280"/>
                  <a:gd name="connsiteX31" fmla="*/ 0 w 3383280"/>
                  <a:gd name="connsiteY31"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83280" h="3383280">
                    <a:moveTo>
                      <a:pt x="1691386" y="568025"/>
                    </a:moveTo>
                    <a:cubicBezTo>
                      <a:pt x="1730209" y="568025"/>
                      <a:pt x="1769116" y="578041"/>
                      <a:pt x="1804116" y="598073"/>
                    </a:cubicBezTo>
                    <a:lnTo>
                      <a:pt x="2577513" y="1044204"/>
                    </a:lnTo>
                    <a:cubicBezTo>
                      <a:pt x="2647513" y="1084946"/>
                      <a:pt x="2690328" y="1158962"/>
                      <a:pt x="2690328" y="1239089"/>
                    </a:cubicBezTo>
                    <a:lnTo>
                      <a:pt x="2690328" y="2132030"/>
                    </a:lnTo>
                    <a:cubicBezTo>
                      <a:pt x="2690328" y="2212157"/>
                      <a:pt x="2647513" y="2286173"/>
                      <a:pt x="2577513" y="2326237"/>
                    </a:cubicBezTo>
                    <a:lnTo>
                      <a:pt x="1804116" y="2773047"/>
                    </a:lnTo>
                    <a:cubicBezTo>
                      <a:pt x="1734116" y="2813110"/>
                      <a:pt x="1648485" y="2813110"/>
                      <a:pt x="1579165" y="2773047"/>
                    </a:cubicBezTo>
                    <a:lnTo>
                      <a:pt x="805089" y="2326237"/>
                    </a:lnTo>
                    <a:cubicBezTo>
                      <a:pt x="735769" y="2286173"/>
                      <a:pt x="692953" y="2212157"/>
                      <a:pt x="692953" y="2132030"/>
                    </a:cubicBezTo>
                    <a:lnTo>
                      <a:pt x="692953" y="1239089"/>
                    </a:lnTo>
                    <a:cubicBezTo>
                      <a:pt x="692953" y="1158962"/>
                      <a:pt x="735769" y="1084946"/>
                      <a:pt x="805089" y="1044204"/>
                    </a:cubicBezTo>
                    <a:lnTo>
                      <a:pt x="1579165" y="598073"/>
                    </a:lnTo>
                    <a:cubicBezTo>
                      <a:pt x="1613825" y="578041"/>
                      <a:pt x="1652563" y="568025"/>
                      <a:pt x="1691386" y="568025"/>
                    </a:cubicBezTo>
                    <a:close/>
                    <a:moveTo>
                      <a:pt x="1691333" y="336370"/>
                    </a:moveTo>
                    <a:cubicBezTo>
                      <a:pt x="1644463" y="336370"/>
                      <a:pt x="1597695" y="348462"/>
                      <a:pt x="1555850" y="372646"/>
                    </a:cubicBezTo>
                    <a:lnTo>
                      <a:pt x="621315" y="911257"/>
                    </a:lnTo>
                    <a:cubicBezTo>
                      <a:pt x="537625" y="960445"/>
                      <a:pt x="485934" y="1049803"/>
                      <a:pt x="485934" y="1146540"/>
                    </a:cubicBezTo>
                    <a:lnTo>
                      <a:pt x="485934" y="2224580"/>
                    </a:lnTo>
                    <a:cubicBezTo>
                      <a:pt x="485934" y="2321316"/>
                      <a:pt x="537625" y="2410675"/>
                      <a:pt x="621315" y="2459043"/>
                    </a:cubicBezTo>
                    <a:lnTo>
                      <a:pt x="1555850" y="2998473"/>
                    </a:lnTo>
                    <a:cubicBezTo>
                      <a:pt x="1639540" y="3046841"/>
                      <a:pt x="1742921" y="3046841"/>
                      <a:pt x="1827431" y="2998473"/>
                    </a:cubicBezTo>
                    <a:lnTo>
                      <a:pt x="2761146" y="2459043"/>
                    </a:lnTo>
                    <a:cubicBezTo>
                      <a:pt x="2845656" y="2410675"/>
                      <a:pt x="2897347" y="2321316"/>
                      <a:pt x="2897347" y="2224580"/>
                    </a:cubicBezTo>
                    <a:lnTo>
                      <a:pt x="2897347" y="1146540"/>
                    </a:lnTo>
                    <a:cubicBezTo>
                      <a:pt x="2897347" y="1049803"/>
                      <a:pt x="2845656" y="960445"/>
                      <a:pt x="2761146" y="911257"/>
                    </a:cubicBezTo>
                    <a:lnTo>
                      <a:pt x="1827431" y="372646"/>
                    </a:lnTo>
                    <a:cubicBezTo>
                      <a:pt x="1785176" y="348462"/>
                      <a:pt x="1738203" y="336370"/>
                      <a:pt x="1691333" y="336370"/>
                    </a:cubicBezTo>
                    <a:close/>
                    <a:moveTo>
                      <a:pt x="0" y="0"/>
                    </a:moveTo>
                    <a:lnTo>
                      <a:pt x="3383280" y="0"/>
                    </a:lnTo>
                    <a:lnTo>
                      <a:pt x="3383280" y="3383280"/>
                    </a:lnTo>
                    <a:lnTo>
                      <a:pt x="0" y="3383280"/>
                    </a:lnTo>
                    <a:close/>
                  </a:path>
                </a:pathLst>
              </a:custGeom>
              <a:grpFill/>
              <a:ln>
                <a:noFill/>
              </a:ln>
            </p:spPr>
            <p:txBody>
              <a:bodyPr vert="horz" wrap="square" lIns="68580" tIns="34290" rIns="68580" bIns="34290" numCol="1" anchor="ctr" anchorCtr="0" compatLnSpc="1">
                <a:noAutofit/>
              </a:bodyPr>
              <a:lstStyle/>
              <a:p>
                <a:pPr algn="ctr"/>
                <a:endParaRPr lang="en-US" sz="4050" b="1" dirty="0"/>
              </a:p>
            </p:txBody>
          </p:sp>
        </p:grpSp>
        <p:grpSp>
          <p:nvGrpSpPr>
            <p:cNvPr id="14" name="Group 13"/>
            <p:cNvGrpSpPr/>
            <p:nvPr/>
          </p:nvGrpSpPr>
          <p:grpSpPr>
            <a:xfrm>
              <a:off x="4889265" y="2105182"/>
              <a:ext cx="2537460" cy="2537460"/>
              <a:chOff x="7173557" y="1372901"/>
              <a:chExt cx="3383280" cy="3383280"/>
            </a:xfrm>
            <a:solidFill>
              <a:srgbClr val="F0EEEF"/>
            </a:solidFill>
          </p:grpSpPr>
          <p:graphicFrame>
            <p:nvGraphicFramePr>
              <p:cNvPr id="31" name="Chart 30"/>
              <p:cNvGraphicFramePr/>
              <p:nvPr/>
            </p:nvGraphicFramePr>
            <p:xfrm>
              <a:off x="7173557" y="1372901"/>
              <a:ext cx="3383280" cy="3383280"/>
            </p:xfrm>
            <a:graphic>
              <a:graphicData uri="http://schemas.openxmlformats.org/drawingml/2006/chart">
                <c:chart xmlns:c="http://schemas.openxmlformats.org/drawingml/2006/chart" xmlns:r="http://schemas.openxmlformats.org/officeDocument/2006/relationships" r:id="rId6"/>
              </a:graphicData>
            </a:graphic>
          </p:graphicFrame>
          <p:sp>
            <p:nvSpPr>
              <p:cNvPr id="32" name="Freeform: Shape 15"/>
              <p:cNvSpPr/>
              <p:nvPr/>
            </p:nvSpPr>
            <p:spPr bwMode="auto">
              <a:xfrm>
                <a:off x="7173557" y="1372901"/>
                <a:ext cx="3383280" cy="3383280"/>
              </a:xfrm>
              <a:custGeom>
                <a:avLst/>
                <a:gdLst>
                  <a:gd name="connsiteX0" fmla="*/ 1691386 w 3383280"/>
                  <a:gd name="connsiteY0" fmla="*/ 568025 h 3383280"/>
                  <a:gd name="connsiteX1" fmla="*/ 1804116 w 3383280"/>
                  <a:gd name="connsiteY1" fmla="*/ 598073 h 3383280"/>
                  <a:gd name="connsiteX2" fmla="*/ 2577513 w 3383280"/>
                  <a:gd name="connsiteY2" fmla="*/ 1044204 h 3383280"/>
                  <a:gd name="connsiteX3" fmla="*/ 2690328 w 3383280"/>
                  <a:gd name="connsiteY3" fmla="*/ 1239089 h 3383280"/>
                  <a:gd name="connsiteX4" fmla="*/ 2690328 w 3383280"/>
                  <a:gd name="connsiteY4" fmla="*/ 2132030 h 3383280"/>
                  <a:gd name="connsiteX5" fmla="*/ 2577513 w 3383280"/>
                  <a:gd name="connsiteY5" fmla="*/ 2326237 h 3383280"/>
                  <a:gd name="connsiteX6" fmla="*/ 1804116 w 3383280"/>
                  <a:gd name="connsiteY6" fmla="*/ 2773047 h 3383280"/>
                  <a:gd name="connsiteX7" fmla="*/ 1579165 w 3383280"/>
                  <a:gd name="connsiteY7" fmla="*/ 2773047 h 3383280"/>
                  <a:gd name="connsiteX8" fmla="*/ 805089 w 3383280"/>
                  <a:gd name="connsiteY8" fmla="*/ 2326237 h 3383280"/>
                  <a:gd name="connsiteX9" fmla="*/ 692953 w 3383280"/>
                  <a:gd name="connsiteY9" fmla="*/ 2132030 h 3383280"/>
                  <a:gd name="connsiteX10" fmla="*/ 692953 w 3383280"/>
                  <a:gd name="connsiteY10" fmla="*/ 1239089 h 3383280"/>
                  <a:gd name="connsiteX11" fmla="*/ 805089 w 3383280"/>
                  <a:gd name="connsiteY11" fmla="*/ 1044204 h 3383280"/>
                  <a:gd name="connsiteX12" fmla="*/ 1579165 w 3383280"/>
                  <a:gd name="connsiteY12" fmla="*/ 598073 h 3383280"/>
                  <a:gd name="connsiteX13" fmla="*/ 1691386 w 3383280"/>
                  <a:gd name="connsiteY13" fmla="*/ 568025 h 3383280"/>
                  <a:gd name="connsiteX14" fmla="*/ 1691333 w 3383280"/>
                  <a:gd name="connsiteY14" fmla="*/ 336370 h 3383280"/>
                  <a:gd name="connsiteX15" fmla="*/ 1555850 w 3383280"/>
                  <a:gd name="connsiteY15" fmla="*/ 372646 h 3383280"/>
                  <a:gd name="connsiteX16" fmla="*/ 621315 w 3383280"/>
                  <a:gd name="connsiteY16" fmla="*/ 911257 h 3383280"/>
                  <a:gd name="connsiteX17" fmla="*/ 485934 w 3383280"/>
                  <a:gd name="connsiteY17" fmla="*/ 1146540 h 3383280"/>
                  <a:gd name="connsiteX18" fmla="*/ 485934 w 3383280"/>
                  <a:gd name="connsiteY18" fmla="*/ 2224580 h 3383280"/>
                  <a:gd name="connsiteX19" fmla="*/ 621315 w 3383280"/>
                  <a:gd name="connsiteY19" fmla="*/ 2459043 h 3383280"/>
                  <a:gd name="connsiteX20" fmla="*/ 1555850 w 3383280"/>
                  <a:gd name="connsiteY20" fmla="*/ 2998473 h 3383280"/>
                  <a:gd name="connsiteX21" fmla="*/ 1827431 w 3383280"/>
                  <a:gd name="connsiteY21" fmla="*/ 2998473 h 3383280"/>
                  <a:gd name="connsiteX22" fmla="*/ 2761146 w 3383280"/>
                  <a:gd name="connsiteY22" fmla="*/ 2459043 h 3383280"/>
                  <a:gd name="connsiteX23" fmla="*/ 2897347 w 3383280"/>
                  <a:gd name="connsiteY23" fmla="*/ 2224580 h 3383280"/>
                  <a:gd name="connsiteX24" fmla="*/ 2897347 w 3383280"/>
                  <a:gd name="connsiteY24" fmla="*/ 1146540 h 3383280"/>
                  <a:gd name="connsiteX25" fmla="*/ 2761146 w 3383280"/>
                  <a:gd name="connsiteY25" fmla="*/ 911257 h 3383280"/>
                  <a:gd name="connsiteX26" fmla="*/ 1827431 w 3383280"/>
                  <a:gd name="connsiteY26" fmla="*/ 372646 h 3383280"/>
                  <a:gd name="connsiteX27" fmla="*/ 1691333 w 3383280"/>
                  <a:gd name="connsiteY27" fmla="*/ 336370 h 3383280"/>
                  <a:gd name="connsiteX28" fmla="*/ 0 w 3383280"/>
                  <a:gd name="connsiteY28" fmla="*/ 0 h 3383280"/>
                  <a:gd name="connsiteX29" fmla="*/ 3383280 w 3383280"/>
                  <a:gd name="connsiteY29" fmla="*/ 0 h 3383280"/>
                  <a:gd name="connsiteX30" fmla="*/ 3383280 w 3383280"/>
                  <a:gd name="connsiteY30" fmla="*/ 3383280 h 3383280"/>
                  <a:gd name="connsiteX31" fmla="*/ 0 w 3383280"/>
                  <a:gd name="connsiteY31"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83280" h="3383280">
                    <a:moveTo>
                      <a:pt x="1691386" y="568025"/>
                    </a:moveTo>
                    <a:cubicBezTo>
                      <a:pt x="1730209" y="568025"/>
                      <a:pt x="1769116" y="578041"/>
                      <a:pt x="1804116" y="598073"/>
                    </a:cubicBezTo>
                    <a:lnTo>
                      <a:pt x="2577513" y="1044204"/>
                    </a:lnTo>
                    <a:cubicBezTo>
                      <a:pt x="2647513" y="1084946"/>
                      <a:pt x="2690328" y="1158962"/>
                      <a:pt x="2690328" y="1239089"/>
                    </a:cubicBezTo>
                    <a:lnTo>
                      <a:pt x="2690328" y="2132030"/>
                    </a:lnTo>
                    <a:cubicBezTo>
                      <a:pt x="2690328" y="2212157"/>
                      <a:pt x="2647513" y="2286173"/>
                      <a:pt x="2577513" y="2326237"/>
                    </a:cubicBezTo>
                    <a:lnTo>
                      <a:pt x="1804116" y="2773047"/>
                    </a:lnTo>
                    <a:cubicBezTo>
                      <a:pt x="1734116" y="2813110"/>
                      <a:pt x="1648485" y="2813110"/>
                      <a:pt x="1579165" y="2773047"/>
                    </a:cubicBezTo>
                    <a:lnTo>
                      <a:pt x="805089" y="2326237"/>
                    </a:lnTo>
                    <a:cubicBezTo>
                      <a:pt x="735769" y="2286173"/>
                      <a:pt x="692953" y="2212157"/>
                      <a:pt x="692953" y="2132030"/>
                    </a:cubicBezTo>
                    <a:lnTo>
                      <a:pt x="692953" y="1239089"/>
                    </a:lnTo>
                    <a:cubicBezTo>
                      <a:pt x="692953" y="1158962"/>
                      <a:pt x="735769" y="1084946"/>
                      <a:pt x="805089" y="1044204"/>
                    </a:cubicBezTo>
                    <a:lnTo>
                      <a:pt x="1579165" y="598073"/>
                    </a:lnTo>
                    <a:cubicBezTo>
                      <a:pt x="1613825" y="578041"/>
                      <a:pt x="1652563" y="568025"/>
                      <a:pt x="1691386" y="568025"/>
                    </a:cubicBezTo>
                    <a:close/>
                    <a:moveTo>
                      <a:pt x="1691333" y="336370"/>
                    </a:moveTo>
                    <a:cubicBezTo>
                      <a:pt x="1644463" y="336370"/>
                      <a:pt x="1597695" y="348462"/>
                      <a:pt x="1555850" y="372646"/>
                    </a:cubicBezTo>
                    <a:lnTo>
                      <a:pt x="621315" y="911257"/>
                    </a:lnTo>
                    <a:cubicBezTo>
                      <a:pt x="537625" y="960445"/>
                      <a:pt x="485934" y="1049803"/>
                      <a:pt x="485934" y="1146540"/>
                    </a:cubicBezTo>
                    <a:lnTo>
                      <a:pt x="485934" y="2224580"/>
                    </a:lnTo>
                    <a:cubicBezTo>
                      <a:pt x="485934" y="2321316"/>
                      <a:pt x="537625" y="2410675"/>
                      <a:pt x="621315" y="2459043"/>
                    </a:cubicBezTo>
                    <a:lnTo>
                      <a:pt x="1555850" y="2998473"/>
                    </a:lnTo>
                    <a:cubicBezTo>
                      <a:pt x="1639540" y="3046841"/>
                      <a:pt x="1742921" y="3046841"/>
                      <a:pt x="1827431" y="2998473"/>
                    </a:cubicBezTo>
                    <a:lnTo>
                      <a:pt x="2761146" y="2459043"/>
                    </a:lnTo>
                    <a:cubicBezTo>
                      <a:pt x="2845656" y="2410675"/>
                      <a:pt x="2897347" y="2321316"/>
                      <a:pt x="2897347" y="2224580"/>
                    </a:cubicBezTo>
                    <a:lnTo>
                      <a:pt x="2897347" y="1146540"/>
                    </a:lnTo>
                    <a:cubicBezTo>
                      <a:pt x="2897347" y="1049803"/>
                      <a:pt x="2845656" y="960445"/>
                      <a:pt x="2761146" y="911257"/>
                    </a:cubicBezTo>
                    <a:lnTo>
                      <a:pt x="1827431" y="372646"/>
                    </a:lnTo>
                    <a:cubicBezTo>
                      <a:pt x="1785176" y="348462"/>
                      <a:pt x="1738203" y="336370"/>
                      <a:pt x="1691333" y="336370"/>
                    </a:cubicBezTo>
                    <a:close/>
                    <a:moveTo>
                      <a:pt x="0" y="0"/>
                    </a:moveTo>
                    <a:lnTo>
                      <a:pt x="3383280" y="0"/>
                    </a:lnTo>
                    <a:lnTo>
                      <a:pt x="3383280" y="3383280"/>
                    </a:lnTo>
                    <a:lnTo>
                      <a:pt x="0" y="3383280"/>
                    </a:lnTo>
                    <a:close/>
                  </a:path>
                </a:pathLst>
              </a:custGeom>
              <a:grpFill/>
              <a:ln>
                <a:noFill/>
              </a:ln>
            </p:spPr>
            <p:txBody>
              <a:bodyPr vert="horz" wrap="square" lIns="68580" tIns="34290" rIns="68580" bIns="34290" numCol="1" anchor="ctr" anchorCtr="0" compatLnSpc="1">
                <a:noAutofit/>
              </a:bodyPr>
              <a:lstStyle/>
              <a:p>
                <a:pPr algn="ctr"/>
                <a:endParaRPr lang="en-US" sz="4050" b="1" dirty="0"/>
              </a:p>
            </p:txBody>
          </p:sp>
        </p:grpSp>
        <p:grpSp>
          <p:nvGrpSpPr>
            <p:cNvPr id="15" name="Group 14"/>
            <p:cNvGrpSpPr/>
            <p:nvPr/>
          </p:nvGrpSpPr>
          <p:grpSpPr>
            <a:xfrm>
              <a:off x="7331405" y="2105179"/>
              <a:ext cx="2537460" cy="2537460"/>
              <a:chOff x="7173557" y="1372901"/>
              <a:chExt cx="3383280" cy="3383280"/>
            </a:xfrm>
            <a:solidFill>
              <a:srgbClr val="F0EEEF"/>
            </a:solidFill>
          </p:grpSpPr>
          <p:graphicFrame>
            <p:nvGraphicFramePr>
              <p:cNvPr id="29" name="Chart 28"/>
              <p:cNvGraphicFramePr/>
              <p:nvPr/>
            </p:nvGraphicFramePr>
            <p:xfrm>
              <a:off x="7173557" y="1372901"/>
              <a:ext cx="3383280" cy="3383280"/>
            </p:xfrm>
            <a:graphic>
              <a:graphicData uri="http://schemas.openxmlformats.org/drawingml/2006/chart">
                <c:chart xmlns:c="http://schemas.openxmlformats.org/drawingml/2006/chart" xmlns:r="http://schemas.openxmlformats.org/officeDocument/2006/relationships" r:id="rId7"/>
              </a:graphicData>
            </a:graphic>
          </p:graphicFrame>
          <p:sp>
            <p:nvSpPr>
              <p:cNvPr id="30" name="Freeform: Shape 18"/>
              <p:cNvSpPr/>
              <p:nvPr/>
            </p:nvSpPr>
            <p:spPr bwMode="auto">
              <a:xfrm>
                <a:off x="7173557" y="1372901"/>
                <a:ext cx="3383280" cy="3383280"/>
              </a:xfrm>
              <a:custGeom>
                <a:avLst/>
                <a:gdLst>
                  <a:gd name="connsiteX0" fmla="*/ 1691386 w 3383280"/>
                  <a:gd name="connsiteY0" fmla="*/ 568025 h 3383280"/>
                  <a:gd name="connsiteX1" fmla="*/ 1804116 w 3383280"/>
                  <a:gd name="connsiteY1" fmla="*/ 598073 h 3383280"/>
                  <a:gd name="connsiteX2" fmla="*/ 2577513 w 3383280"/>
                  <a:gd name="connsiteY2" fmla="*/ 1044204 h 3383280"/>
                  <a:gd name="connsiteX3" fmla="*/ 2690328 w 3383280"/>
                  <a:gd name="connsiteY3" fmla="*/ 1239089 h 3383280"/>
                  <a:gd name="connsiteX4" fmla="*/ 2690328 w 3383280"/>
                  <a:gd name="connsiteY4" fmla="*/ 2132030 h 3383280"/>
                  <a:gd name="connsiteX5" fmla="*/ 2577513 w 3383280"/>
                  <a:gd name="connsiteY5" fmla="*/ 2326237 h 3383280"/>
                  <a:gd name="connsiteX6" fmla="*/ 1804116 w 3383280"/>
                  <a:gd name="connsiteY6" fmla="*/ 2773047 h 3383280"/>
                  <a:gd name="connsiteX7" fmla="*/ 1579165 w 3383280"/>
                  <a:gd name="connsiteY7" fmla="*/ 2773047 h 3383280"/>
                  <a:gd name="connsiteX8" fmla="*/ 805089 w 3383280"/>
                  <a:gd name="connsiteY8" fmla="*/ 2326237 h 3383280"/>
                  <a:gd name="connsiteX9" fmla="*/ 692953 w 3383280"/>
                  <a:gd name="connsiteY9" fmla="*/ 2132030 h 3383280"/>
                  <a:gd name="connsiteX10" fmla="*/ 692953 w 3383280"/>
                  <a:gd name="connsiteY10" fmla="*/ 1239089 h 3383280"/>
                  <a:gd name="connsiteX11" fmla="*/ 805089 w 3383280"/>
                  <a:gd name="connsiteY11" fmla="*/ 1044204 h 3383280"/>
                  <a:gd name="connsiteX12" fmla="*/ 1579165 w 3383280"/>
                  <a:gd name="connsiteY12" fmla="*/ 598073 h 3383280"/>
                  <a:gd name="connsiteX13" fmla="*/ 1691386 w 3383280"/>
                  <a:gd name="connsiteY13" fmla="*/ 568025 h 3383280"/>
                  <a:gd name="connsiteX14" fmla="*/ 1691333 w 3383280"/>
                  <a:gd name="connsiteY14" fmla="*/ 336370 h 3383280"/>
                  <a:gd name="connsiteX15" fmla="*/ 1555850 w 3383280"/>
                  <a:gd name="connsiteY15" fmla="*/ 372646 h 3383280"/>
                  <a:gd name="connsiteX16" fmla="*/ 621315 w 3383280"/>
                  <a:gd name="connsiteY16" fmla="*/ 911257 h 3383280"/>
                  <a:gd name="connsiteX17" fmla="*/ 485934 w 3383280"/>
                  <a:gd name="connsiteY17" fmla="*/ 1146540 h 3383280"/>
                  <a:gd name="connsiteX18" fmla="*/ 485934 w 3383280"/>
                  <a:gd name="connsiteY18" fmla="*/ 2224580 h 3383280"/>
                  <a:gd name="connsiteX19" fmla="*/ 621315 w 3383280"/>
                  <a:gd name="connsiteY19" fmla="*/ 2459043 h 3383280"/>
                  <a:gd name="connsiteX20" fmla="*/ 1555850 w 3383280"/>
                  <a:gd name="connsiteY20" fmla="*/ 2998473 h 3383280"/>
                  <a:gd name="connsiteX21" fmla="*/ 1827431 w 3383280"/>
                  <a:gd name="connsiteY21" fmla="*/ 2998473 h 3383280"/>
                  <a:gd name="connsiteX22" fmla="*/ 2761146 w 3383280"/>
                  <a:gd name="connsiteY22" fmla="*/ 2459043 h 3383280"/>
                  <a:gd name="connsiteX23" fmla="*/ 2897347 w 3383280"/>
                  <a:gd name="connsiteY23" fmla="*/ 2224580 h 3383280"/>
                  <a:gd name="connsiteX24" fmla="*/ 2897347 w 3383280"/>
                  <a:gd name="connsiteY24" fmla="*/ 1146540 h 3383280"/>
                  <a:gd name="connsiteX25" fmla="*/ 2761146 w 3383280"/>
                  <a:gd name="connsiteY25" fmla="*/ 911257 h 3383280"/>
                  <a:gd name="connsiteX26" fmla="*/ 1827431 w 3383280"/>
                  <a:gd name="connsiteY26" fmla="*/ 372646 h 3383280"/>
                  <a:gd name="connsiteX27" fmla="*/ 1691333 w 3383280"/>
                  <a:gd name="connsiteY27" fmla="*/ 336370 h 3383280"/>
                  <a:gd name="connsiteX28" fmla="*/ 0 w 3383280"/>
                  <a:gd name="connsiteY28" fmla="*/ 0 h 3383280"/>
                  <a:gd name="connsiteX29" fmla="*/ 3383280 w 3383280"/>
                  <a:gd name="connsiteY29" fmla="*/ 0 h 3383280"/>
                  <a:gd name="connsiteX30" fmla="*/ 3383280 w 3383280"/>
                  <a:gd name="connsiteY30" fmla="*/ 3383280 h 3383280"/>
                  <a:gd name="connsiteX31" fmla="*/ 0 w 3383280"/>
                  <a:gd name="connsiteY31"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83280" h="3383280">
                    <a:moveTo>
                      <a:pt x="1691386" y="568025"/>
                    </a:moveTo>
                    <a:cubicBezTo>
                      <a:pt x="1730209" y="568025"/>
                      <a:pt x="1769116" y="578041"/>
                      <a:pt x="1804116" y="598073"/>
                    </a:cubicBezTo>
                    <a:lnTo>
                      <a:pt x="2577513" y="1044204"/>
                    </a:lnTo>
                    <a:cubicBezTo>
                      <a:pt x="2647513" y="1084946"/>
                      <a:pt x="2690328" y="1158962"/>
                      <a:pt x="2690328" y="1239089"/>
                    </a:cubicBezTo>
                    <a:lnTo>
                      <a:pt x="2690328" y="2132030"/>
                    </a:lnTo>
                    <a:cubicBezTo>
                      <a:pt x="2690328" y="2212157"/>
                      <a:pt x="2647513" y="2286173"/>
                      <a:pt x="2577513" y="2326237"/>
                    </a:cubicBezTo>
                    <a:lnTo>
                      <a:pt x="1804116" y="2773047"/>
                    </a:lnTo>
                    <a:cubicBezTo>
                      <a:pt x="1734116" y="2813110"/>
                      <a:pt x="1648485" y="2813110"/>
                      <a:pt x="1579165" y="2773047"/>
                    </a:cubicBezTo>
                    <a:lnTo>
                      <a:pt x="805089" y="2326237"/>
                    </a:lnTo>
                    <a:cubicBezTo>
                      <a:pt x="735769" y="2286173"/>
                      <a:pt x="692953" y="2212157"/>
                      <a:pt x="692953" y="2132030"/>
                    </a:cubicBezTo>
                    <a:lnTo>
                      <a:pt x="692953" y="1239089"/>
                    </a:lnTo>
                    <a:cubicBezTo>
                      <a:pt x="692953" y="1158962"/>
                      <a:pt x="735769" y="1084946"/>
                      <a:pt x="805089" y="1044204"/>
                    </a:cubicBezTo>
                    <a:lnTo>
                      <a:pt x="1579165" y="598073"/>
                    </a:lnTo>
                    <a:cubicBezTo>
                      <a:pt x="1613825" y="578041"/>
                      <a:pt x="1652563" y="568025"/>
                      <a:pt x="1691386" y="568025"/>
                    </a:cubicBezTo>
                    <a:close/>
                    <a:moveTo>
                      <a:pt x="1691333" y="336370"/>
                    </a:moveTo>
                    <a:cubicBezTo>
                      <a:pt x="1644463" y="336370"/>
                      <a:pt x="1597695" y="348462"/>
                      <a:pt x="1555850" y="372646"/>
                    </a:cubicBezTo>
                    <a:lnTo>
                      <a:pt x="621315" y="911257"/>
                    </a:lnTo>
                    <a:cubicBezTo>
                      <a:pt x="537625" y="960445"/>
                      <a:pt x="485934" y="1049803"/>
                      <a:pt x="485934" y="1146540"/>
                    </a:cubicBezTo>
                    <a:lnTo>
                      <a:pt x="485934" y="2224580"/>
                    </a:lnTo>
                    <a:cubicBezTo>
                      <a:pt x="485934" y="2321316"/>
                      <a:pt x="537625" y="2410675"/>
                      <a:pt x="621315" y="2459043"/>
                    </a:cubicBezTo>
                    <a:lnTo>
                      <a:pt x="1555850" y="2998473"/>
                    </a:lnTo>
                    <a:cubicBezTo>
                      <a:pt x="1639540" y="3046841"/>
                      <a:pt x="1742921" y="3046841"/>
                      <a:pt x="1827431" y="2998473"/>
                    </a:cubicBezTo>
                    <a:lnTo>
                      <a:pt x="2761146" y="2459043"/>
                    </a:lnTo>
                    <a:cubicBezTo>
                      <a:pt x="2845656" y="2410675"/>
                      <a:pt x="2897347" y="2321316"/>
                      <a:pt x="2897347" y="2224580"/>
                    </a:cubicBezTo>
                    <a:lnTo>
                      <a:pt x="2897347" y="1146540"/>
                    </a:lnTo>
                    <a:cubicBezTo>
                      <a:pt x="2897347" y="1049803"/>
                      <a:pt x="2845656" y="960445"/>
                      <a:pt x="2761146" y="911257"/>
                    </a:cubicBezTo>
                    <a:lnTo>
                      <a:pt x="1827431" y="372646"/>
                    </a:lnTo>
                    <a:cubicBezTo>
                      <a:pt x="1785176" y="348462"/>
                      <a:pt x="1738203" y="336370"/>
                      <a:pt x="1691333" y="336370"/>
                    </a:cubicBezTo>
                    <a:close/>
                    <a:moveTo>
                      <a:pt x="0" y="0"/>
                    </a:moveTo>
                    <a:lnTo>
                      <a:pt x="3383280" y="0"/>
                    </a:lnTo>
                    <a:lnTo>
                      <a:pt x="3383280" y="3383280"/>
                    </a:lnTo>
                    <a:lnTo>
                      <a:pt x="0" y="3383280"/>
                    </a:lnTo>
                    <a:close/>
                  </a:path>
                </a:pathLst>
              </a:custGeom>
              <a:grpFill/>
              <a:ln>
                <a:noFill/>
              </a:ln>
            </p:spPr>
            <p:txBody>
              <a:bodyPr vert="horz" wrap="square" lIns="68580" tIns="34290" rIns="68580" bIns="34290" numCol="1" anchor="ctr" anchorCtr="0" compatLnSpc="1">
                <a:noAutofit/>
              </a:bodyPr>
              <a:lstStyle/>
              <a:p>
                <a:pPr algn="ctr"/>
                <a:endParaRPr lang="en-US" sz="4050" b="1" dirty="0"/>
              </a:p>
            </p:txBody>
          </p:sp>
        </p:grpSp>
        <p:sp>
          <p:nvSpPr>
            <p:cNvPr id="16" name="Freeform: Shape 19"/>
            <p:cNvSpPr/>
            <p:nvPr/>
          </p:nvSpPr>
          <p:spPr bwMode="auto">
            <a:xfrm>
              <a:off x="2870499" y="2529412"/>
              <a:ext cx="1675125" cy="1728309"/>
            </a:xfrm>
            <a:custGeom>
              <a:avLst/>
              <a:gdLst>
                <a:gd name="connsiteX0" fmla="*/ 998433 w 1997375"/>
                <a:gd name="connsiteY0" fmla="*/ 0 h 2235069"/>
                <a:gd name="connsiteX1" fmla="*/ 1111163 w 1997375"/>
                <a:gd name="connsiteY1" fmla="*/ 30048 h 2235069"/>
                <a:gd name="connsiteX2" fmla="*/ 1884560 w 1997375"/>
                <a:gd name="connsiteY2" fmla="*/ 476179 h 2235069"/>
                <a:gd name="connsiteX3" fmla="*/ 1997375 w 1997375"/>
                <a:gd name="connsiteY3" fmla="*/ 671064 h 2235069"/>
                <a:gd name="connsiteX4" fmla="*/ 1997375 w 1997375"/>
                <a:gd name="connsiteY4" fmla="*/ 1564005 h 2235069"/>
                <a:gd name="connsiteX5" fmla="*/ 1884560 w 1997375"/>
                <a:gd name="connsiteY5" fmla="*/ 1758212 h 2235069"/>
                <a:gd name="connsiteX6" fmla="*/ 1111163 w 1997375"/>
                <a:gd name="connsiteY6" fmla="*/ 2205022 h 2235069"/>
                <a:gd name="connsiteX7" fmla="*/ 886212 w 1997375"/>
                <a:gd name="connsiteY7" fmla="*/ 2205022 h 2235069"/>
                <a:gd name="connsiteX8" fmla="*/ 112136 w 1997375"/>
                <a:gd name="connsiteY8" fmla="*/ 1758212 h 2235069"/>
                <a:gd name="connsiteX9" fmla="*/ 0 w 1997375"/>
                <a:gd name="connsiteY9" fmla="*/ 1564005 h 2235069"/>
                <a:gd name="connsiteX10" fmla="*/ 0 w 1997375"/>
                <a:gd name="connsiteY10" fmla="*/ 671064 h 2235069"/>
                <a:gd name="connsiteX11" fmla="*/ 112136 w 1997375"/>
                <a:gd name="connsiteY11" fmla="*/ 476179 h 2235069"/>
                <a:gd name="connsiteX12" fmla="*/ 886212 w 1997375"/>
                <a:gd name="connsiteY12" fmla="*/ 30048 h 2235069"/>
                <a:gd name="connsiteX13" fmla="*/ 998433 w 1997375"/>
                <a:gd name="connsiteY13" fmla="*/ 0 h 223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7375" h="2235069">
                  <a:moveTo>
                    <a:pt x="998433" y="0"/>
                  </a:moveTo>
                  <a:cubicBezTo>
                    <a:pt x="1037256" y="0"/>
                    <a:pt x="1076163" y="10016"/>
                    <a:pt x="1111163" y="30048"/>
                  </a:cubicBezTo>
                  <a:lnTo>
                    <a:pt x="1884560" y="476179"/>
                  </a:lnTo>
                  <a:cubicBezTo>
                    <a:pt x="1954560" y="516921"/>
                    <a:pt x="1997375" y="590937"/>
                    <a:pt x="1997375" y="671064"/>
                  </a:cubicBezTo>
                  <a:lnTo>
                    <a:pt x="1997375" y="1564005"/>
                  </a:lnTo>
                  <a:cubicBezTo>
                    <a:pt x="1997375" y="1644132"/>
                    <a:pt x="1954560" y="1718148"/>
                    <a:pt x="1884560" y="1758212"/>
                  </a:cubicBezTo>
                  <a:lnTo>
                    <a:pt x="1111163" y="2205022"/>
                  </a:lnTo>
                  <a:cubicBezTo>
                    <a:pt x="1041163" y="2245085"/>
                    <a:pt x="955532" y="2245085"/>
                    <a:pt x="886212" y="2205022"/>
                  </a:cubicBezTo>
                  <a:lnTo>
                    <a:pt x="112136" y="1758212"/>
                  </a:lnTo>
                  <a:cubicBezTo>
                    <a:pt x="42816" y="1718148"/>
                    <a:pt x="0" y="1644132"/>
                    <a:pt x="0" y="1564005"/>
                  </a:cubicBezTo>
                  <a:lnTo>
                    <a:pt x="0" y="671064"/>
                  </a:lnTo>
                  <a:cubicBezTo>
                    <a:pt x="0" y="590937"/>
                    <a:pt x="42816" y="516921"/>
                    <a:pt x="112136" y="476179"/>
                  </a:cubicBezTo>
                  <a:lnTo>
                    <a:pt x="886212" y="30048"/>
                  </a:lnTo>
                  <a:cubicBezTo>
                    <a:pt x="920872" y="10016"/>
                    <a:pt x="959610" y="0"/>
                    <a:pt x="998433" y="0"/>
                  </a:cubicBezTo>
                  <a:close/>
                </a:path>
              </a:pathLst>
            </a:cu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50000"/>
                </a:prstClr>
              </a:outerShdw>
            </a:effectLst>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ctr" anchorCtr="0" compatLnSpc="1"/>
            <a:lstStyle/>
            <a:p>
              <a:pPr algn="ctr"/>
              <a:endParaRPr lang="en-US" sz="3200" b="1" dirty="0">
                <a:solidFill>
                  <a:schemeClr val="accent2"/>
                </a:solidFill>
              </a:endParaRPr>
            </a:p>
            <a:p>
              <a:pPr algn="ctr"/>
              <a:r>
                <a:rPr lang="en-US" sz="3200" b="1" dirty="0">
                  <a:solidFill>
                    <a:schemeClr val="accent2"/>
                  </a:solidFill>
                </a:rPr>
                <a:t>99.72%</a:t>
              </a:r>
            </a:p>
          </p:txBody>
        </p:sp>
        <p:sp>
          <p:nvSpPr>
            <p:cNvPr id="17" name="Freeform: Shape 20"/>
            <p:cNvSpPr/>
            <p:nvPr/>
          </p:nvSpPr>
          <p:spPr bwMode="auto">
            <a:xfrm>
              <a:off x="5392990" y="2503407"/>
              <a:ext cx="1498031" cy="1676302"/>
            </a:xfrm>
            <a:custGeom>
              <a:avLst/>
              <a:gdLst>
                <a:gd name="connsiteX0" fmla="*/ 998433 w 1997375"/>
                <a:gd name="connsiteY0" fmla="*/ 0 h 2235069"/>
                <a:gd name="connsiteX1" fmla="*/ 1111163 w 1997375"/>
                <a:gd name="connsiteY1" fmla="*/ 30048 h 2235069"/>
                <a:gd name="connsiteX2" fmla="*/ 1884560 w 1997375"/>
                <a:gd name="connsiteY2" fmla="*/ 476179 h 2235069"/>
                <a:gd name="connsiteX3" fmla="*/ 1997375 w 1997375"/>
                <a:gd name="connsiteY3" fmla="*/ 671064 h 2235069"/>
                <a:gd name="connsiteX4" fmla="*/ 1997375 w 1997375"/>
                <a:gd name="connsiteY4" fmla="*/ 1564005 h 2235069"/>
                <a:gd name="connsiteX5" fmla="*/ 1884560 w 1997375"/>
                <a:gd name="connsiteY5" fmla="*/ 1758212 h 2235069"/>
                <a:gd name="connsiteX6" fmla="*/ 1111163 w 1997375"/>
                <a:gd name="connsiteY6" fmla="*/ 2205022 h 2235069"/>
                <a:gd name="connsiteX7" fmla="*/ 886212 w 1997375"/>
                <a:gd name="connsiteY7" fmla="*/ 2205022 h 2235069"/>
                <a:gd name="connsiteX8" fmla="*/ 112136 w 1997375"/>
                <a:gd name="connsiteY8" fmla="*/ 1758212 h 2235069"/>
                <a:gd name="connsiteX9" fmla="*/ 0 w 1997375"/>
                <a:gd name="connsiteY9" fmla="*/ 1564005 h 2235069"/>
                <a:gd name="connsiteX10" fmla="*/ 0 w 1997375"/>
                <a:gd name="connsiteY10" fmla="*/ 671064 h 2235069"/>
                <a:gd name="connsiteX11" fmla="*/ 112136 w 1997375"/>
                <a:gd name="connsiteY11" fmla="*/ 476179 h 2235069"/>
                <a:gd name="connsiteX12" fmla="*/ 886212 w 1997375"/>
                <a:gd name="connsiteY12" fmla="*/ 30048 h 2235069"/>
                <a:gd name="connsiteX13" fmla="*/ 998433 w 1997375"/>
                <a:gd name="connsiteY13" fmla="*/ 0 h 223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7375" h="2235069">
                  <a:moveTo>
                    <a:pt x="998433" y="0"/>
                  </a:moveTo>
                  <a:cubicBezTo>
                    <a:pt x="1037256" y="0"/>
                    <a:pt x="1076163" y="10016"/>
                    <a:pt x="1111163" y="30048"/>
                  </a:cubicBezTo>
                  <a:lnTo>
                    <a:pt x="1884560" y="476179"/>
                  </a:lnTo>
                  <a:cubicBezTo>
                    <a:pt x="1954560" y="516921"/>
                    <a:pt x="1997375" y="590937"/>
                    <a:pt x="1997375" y="671064"/>
                  </a:cubicBezTo>
                  <a:lnTo>
                    <a:pt x="1997375" y="1564005"/>
                  </a:lnTo>
                  <a:cubicBezTo>
                    <a:pt x="1997375" y="1644132"/>
                    <a:pt x="1954560" y="1718148"/>
                    <a:pt x="1884560" y="1758212"/>
                  </a:cubicBezTo>
                  <a:lnTo>
                    <a:pt x="1111163" y="2205022"/>
                  </a:lnTo>
                  <a:cubicBezTo>
                    <a:pt x="1041163" y="2245085"/>
                    <a:pt x="955532" y="2245085"/>
                    <a:pt x="886212" y="2205022"/>
                  </a:cubicBezTo>
                  <a:lnTo>
                    <a:pt x="112136" y="1758212"/>
                  </a:lnTo>
                  <a:cubicBezTo>
                    <a:pt x="42816" y="1718148"/>
                    <a:pt x="0" y="1644132"/>
                    <a:pt x="0" y="1564005"/>
                  </a:cubicBezTo>
                  <a:lnTo>
                    <a:pt x="0" y="671064"/>
                  </a:lnTo>
                  <a:cubicBezTo>
                    <a:pt x="0" y="590937"/>
                    <a:pt x="42816" y="516921"/>
                    <a:pt x="112136" y="476179"/>
                  </a:cubicBezTo>
                  <a:lnTo>
                    <a:pt x="886212" y="30048"/>
                  </a:lnTo>
                  <a:cubicBezTo>
                    <a:pt x="920872" y="10016"/>
                    <a:pt x="959610" y="0"/>
                    <a:pt x="998433" y="0"/>
                  </a:cubicBezTo>
                  <a:close/>
                </a:path>
              </a:pathLst>
            </a:cu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50000"/>
                </a:prstClr>
              </a:outerShdw>
            </a:effectLst>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ctr" anchorCtr="0" compatLnSpc="1"/>
            <a:lstStyle/>
            <a:p>
              <a:pPr algn="ctr"/>
              <a:endParaRPr lang="en-US" sz="3200" b="1" dirty="0">
                <a:solidFill>
                  <a:schemeClr val="accent1"/>
                </a:solidFill>
              </a:endParaRPr>
            </a:p>
            <a:p>
              <a:pPr algn="ctr"/>
              <a:r>
                <a:rPr lang="en-US" sz="3200" b="1" dirty="0">
                  <a:solidFill>
                    <a:schemeClr val="accent1"/>
                  </a:solidFill>
                </a:rPr>
                <a:t>100%</a:t>
              </a:r>
            </a:p>
          </p:txBody>
        </p:sp>
        <p:sp>
          <p:nvSpPr>
            <p:cNvPr id="18" name="Freeform: Shape 21"/>
            <p:cNvSpPr/>
            <p:nvPr/>
          </p:nvSpPr>
          <p:spPr bwMode="auto">
            <a:xfrm>
              <a:off x="7853348" y="2555415"/>
              <a:ext cx="1498031" cy="1676302"/>
            </a:xfrm>
            <a:custGeom>
              <a:avLst/>
              <a:gdLst>
                <a:gd name="connsiteX0" fmla="*/ 998433 w 1997375"/>
                <a:gd name="connsiteY0" fmla="*/ 0 h 2235069"/>
                <a:gd name="connsiteX1" fmla="*/ 1111163 w 1997375"/>
                <a:gd name="connsiteY1" fmla="*/ 30048 h 2235069"/>
                <a:gd name="connsiteX2" fmla="*/ 1884560 w 1997375"/>
                <a:gd name="connsiteY2" fmla="*/ 476179 h 2235069"/>
                <a:gd name="connsiteX3" fmla="*/ 1997375 w 1997375"/>
                <a:gd name="connsiteY3" fmla="*/ 671064 h 2235069"/>
                <a:gd name="connsiteX4" fmla="*/ 1997375 w 1997375"/>
                <a:gd name="connsiteY4" fmla="*/ 1564005 h 2235069"/>
                <a:gd name="connsiteX5" fmla="*/ 1884560 w 1997375"/>
                <a:gd name="connsiteY5" fmla="*/ 1758212 h 2235069"/>
                <a:gd name="connsiteX6" fmla="*/ 1111163 w 1997375"/>
                <a:gd name="connsiteY6" fmla="*/ 2205022 h 2235069"/>
                <a:gd name="connsiteX7" fmla="*/ 886212 w 1997375"/>
                <a:gd name="connsiteY7" fmla="*/ 2205022 h 2235069"/>
                <a:gd name="connsiteX8" fmla="*/ 112136 w 1997375"/>
                <a:gd name="connsiteY8" fmla="*/ 1758212 h 2235069"/>
                <a:gd name="connsiteX9" fmla="*/ 0 w 1997375"/>
                <a:gd name="connsiteY9" fmla="*/ 1564005 h 2235069"/>
                <a:gd name="connsiteX10" fmla="*/ 0 w 1997375"/>
                <a:gd name="connsiteY10" fmla="*/ 671064 h 2235069"/>
                <a:gd name="connsiteX11" fmla="*/ 112136 w 1997375"/>
                <a:gd name="connsiteY11" fmla="*/ 476179 h 2235069"/>
                <a:gd name="connsiteX12" fmla="*/ 886212 w 1997375"/>
                <a:gd name="connsiteY12" fmla="*/ 30048 h 2235069"/>
                <a:gd name="connsiteX13" fmla="*/ 998433 w 1997375"/>
                <a:gd name="connsiteY13" fmla="*/ 0 h 223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7375" h="2235069">
                  <a:moveTo>
                    <a:pt x="998433" y="0"/>
                  </a:moveTo>
                  <a:cubicBezTo>
                    <a:pt x="1037256" y="0"/>
                    <a:pt x="1076163" y="10016"/>
                    <a:pt x="1111163" y="30048"/>
                  </a:cubicBezTo>
                  <a:lnTo>
                    <a:pt x="1884560" y="476179"/>
                  </a:lnTo>
                  <a:cubicBezTo>
                    <a:pt x="1954560" y="516921"/>
                    <a:pt x="1997375" y="590937"/>
                    <a:pt x="1997375" y="671064"/>
                  </a:cubicBezTo>
                  <a:lnTo>
                    <a:pt x="1997375" y="1564005"/>
                  </a:lnTo>
                  <a:cubicBezTo>
                    <a:pt x="1997375" y="1644132"/>
                    <a:pt x="1954560" y="1718148"/>
                    <a:pt x="1884560" y="1758212"/>
                  </a:cubicBezTo>
                  <a:lnTo>
                    <a:pt x="1111163" y="2205022"/>
                  </a:lnTo>
                  <a:cubicBezTo>
                    <a:pt x="1041163" y="2245085"/>
                    <a:pt x="955532" y="2245085"/>
                    <a:pt x="886212" y="2205022"/>
                  </a:cubicBezTo>
                  <a:lnTo>
                    <a:pt x="112136" y="1758212"/>
                  </a:lnTo>
                  <a:cubicBezTo>
                    <a:pt x="42816" y="1718148"/>
                    <a:pt x="0" y="1644132"/>
                    <a:pt x="0" y="1564005"/>
                  </a:cubicBezTo>
                  <a:lnTo>
                    <a:pt x="0" y="671064"/>
                  </a:lnTo>
                  <a:cubicBezTo>
                    <a:pt x="0" y="590937"/>
                    <a:pt x="42816" y="516921"/>
                    <a:pt x="112136" y="476179"/>
                  </a:cubicBezTo>
                  <a:lnTo>
                    <a:pt x="886212" y="30048"/>
                  </a:lnTo>
                  <a:cubicBezTo>
                    <a:pt x="920872" y="10016"/>
                    <a:pt x="959610" y="0"/>
                    <a:pt x="998433" y="0"/>
                  </a:cubicBezTo>
                  <a:close/>
                </a:path>
              </a:pathLst>
            </a:cu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50000"/>
                </a:prstClr>
              </a:outerShdw>
            </a:effectLst>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ctr" anchorCtr="0" compatLnSpc="1"/>
            <a:lstStyle/>
            <a:p>
              <a:pPr algn="ctr"/>
              <a:endParaRPr lang="en-US" sz="3200" b="1" dirty="0">
                <a:solidFill>
                  <a:schemeClr val="accent3"/>
                </a:solidFill>
              </a:endParaRPr>
            </a:p>
            <a:p>
              <a:pPr algn="ctr"/>
              <a:r>
                <a:rPr lang="en-US" sz="3200" b="1" dirty="0">
                  <a:solidFill>
                    <a:schemeClr val="accent3"/>
                  </a:solidFill>
                </a:rPr>
                <a:t>  0.28%</a:t>
              </a:r>
            </a:p>
          </p:txBody>
        </p:sp>
        <p:sp>
          <p:nvSpPr>
            <p:cNvPr id="19" name="TextBox 18"/>
            <p:cNvSpPr txBox="1"/>
            <p:nvPr/>
          </p:nvSpPr>
          <p:spPr>
            <a:xfrm>
              <a:off x="2826482" y="1852598"/>
              <a:ext cx="2202816" cy="400110"/>
            </a:xfrm>
            <a:prstGeom prst="rect">
              <a:avLst/>
            </a:prstGeom>
            <a:noFill/>
          </p:spPr>
          <p:txBody>
            <a:bodyPr wrap="square" lIns="0" rIns="0" rtlCol="0" anchor="b">
              <a:spAutoFit/>
            </a:bodyPr>
            <a:lstStyle/>
            <a:p>
              <a:pPr algn="ctr"/>
              <a:r>
                <a:rPr lang="en-US" sz="2000" b="1" cap="all" dirty="0"/>
                <a:t>  </a:t>
              </a:r>
            </a:p>
          </p:txBody>
        </p:sp>
        <p:sp>
          <p:nvSpPr>
            <p:cNvPr id="20" name="TextBox 19"/>
            <p:cNvSpPr txBox="1"/>
            <p:nvPr/>
          </p:nvSpPr>
          <p:spPr>
            <a:xfrm>
              <a:off x="5908468" y="1852598"/>
              <a:ext cx="2202816" cy="400110"/>
            </a:xfrm>
            <a:prstGeom prst="rect">
              <a:avLst/>
            </a:prstGeom>
            <a:noFill/>
          </p:spPr>
          <p:txBody>
            <a:bodyPr wrap="square" lIns="0" rIns="0" rtlCol="0" anchor="b">
              <a:spAutoFit/>
            </a:bodyPr>
            <a:lstStyle/>
            <a:p>
              <a:pPr algn="ctr"/>
              <a:r>
                <a:rPr lang="en-US" sz="2000" b="1" cap="all" dirty="0"/>
                <a:t>  </a:t>
              </a: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5210" y="2681641"/>
              <a:ext cx="685980" cy="685980"/>
            </a:xfrm>
            <a:prstGeom prst="rect">
              <a:avLst/>
            </a:prstGeom>
          </p:spPr>
        </p:pic>
        <p:pic>
          <p:nvPicPr>
            <p:cNvPr id="22" name="Graphic 27" descr="Users"/>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16394" y="2458057"/>
              <a:ext cx="873419" cy="873419"/>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07760" y="2710651"/>
              <a:ext cx="728978" cy="728978"/>
            </a:xfrm>
            <a:prstGeom prst="rect">
              <a:avLst/>
            </a:prstGeom>
          </p:spPr>
        </p:pic>
        <p:cxnSp>
          <p:nvCxnSpPr>
            <p:cNvPr id="24" name="Straight Arrow Connector 23"/>
            <p:cNvCxnSpPr/>
            <p:nvPr/>
          </p:nvCxnSpPr>
          <p:spPr>
            <a:xfrm>
              <a:off x="4612802" y="3367621"/>
              <a:ext cx="676970" cy="0"/>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p:nvPr/>
          </p:nvCxnSpPr>
          <p:spPr>
            <a:xfrm flipH="1">
              <a:off x="7061074" y="3367621"/>
              <a:ext cx="642114"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886490" y="4664085"/>
              <a:ext cx="1649812" cy="523220"/>
            </a:xfrm>
            <a:prstGeom prst="rect">
              <a:avLst/>
            </a:prstGeom>
          </p:spPr>
          <p:txBody>
            <a:bodyPr wrap="none" anchor="ctr">
              <a:spAutoFit/>
            </a:bodyPr>
            <a:lstStyle/>
            <a:p>
              <a:pPr algn="ctr"/>
              <a:r>
                <a:rPr lang="en-US" sz="2800" b="1" cap="all" dirty="0">
                  <a:solidFill>
                    <a:schemeClr val="accent2"/>
                  </a:solidFill>
                </a:rPr>
                <a:t>1,287,675</a:t>
              </a:r>
            </a:p>
          </p:txBody>
        </p:sp>
        <p:sp>
          <p:nvSpPr>
            <p:cNvPr id="27" name="Rectangle 26"/>
            <p:cNvSpPr/>
            <p:nvPr/>
          </p:nvSpPr>
          <p:spPr>
            <a:xfrm>
              <a:off x="5395304" y="4663765"/>
              <a:ext cx="1649811" cy="523220"/>
            </a:xfrm>
            <a:prstGeom prst="rect">
              <a:avLst/>
            </a:prstGeom>
          </p:spPr>
          <p:txBody>
            <a:bodyPr wrap="none" anchor="ctr">
              <a:spAutoFit/>
            </a:bodyPr>
            <a:lstStyle/>
            <a:p>
              <a:pPr algn="ctr"/>
              <a:r>
                <a:rPr lang="en-US" sz="2800" b="1" cap="all" dirty="0">
                  <a:solidFill>
                    <a:srgbClr val="A03A7A"/>
                  </a:solidFill>
                  <a:sym typeface="+mn-ea"/>
                </a:rPr>
                <a:t>1,291,245</a:t>
              </a:r>
              <a:endParaRPr lang="en-US" sz="2800" b="1" dirty="0">
                <a:sym typeface="+mn-ea"/>
              </a:endParaRPr>
            </a:p>
          </p:txBody>
        </p:sp>
        <p:sp>
          <p:nvSpPr>
            <p:cNvPr id="28" name="Rectangle 27"/>
            <p:cNvSpPr/>
            <p:nvPr/>
          </p:nvSpPr>
          <p:spPr>
            <a:xfrm>
              <a:off x="8170432" y="4663765"/>
              <a:ext cx="1008609" cy="523220"/>
            </a:xfrm>
            <a:prstGeom prst="rect">
              <a:avLst/>
            </a:prstGeom>
          </p:spPr>
          <p:txBody>
            <a:bodyPr wrap="none" anchor="ctr">
              <a:spAutoFit/>
            </a:bodyPr>
            <a:lstStyle/>
            <a:p>
              <a:pPr algn="ctr"/>
              <a:r>
                <a:rPr lang="en-US" sz="2800" b="1" cap="all" dirty="0">
                  <a:solidFill>
                    <a:srgbClr val="92D050"/>
                  </a:solidFill>
                </a:rPr>
                <a:t>3,570</a:t>
              </a:r>
            </a:p>
          </p:txBody>
        </p:sp>
      </p:grpSp>
    </p:spTree>
    <p:extLst>
      <p:ext uri="{BB962C8B-B14F-4D97-AF65-F5344CB8AC3E}">
        <p14:creationId xmlns:p14="http://schemas.microsoft.com/office/powerpoint/2010/main" val="3387613085"/>
      </p:ext>
    </p:extLst>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1446" y="129836"/>
            <a:ext cx="12475251" cy="7040881"/>
          </a:xfrm>
          <a:prstGeom prst="rect">
            <a:avLst/>
          </a:prstGeom>
          <a:solidFill>
            <a:schemeClr val="tx2">
              <a:lumMod val="75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4" name="Content Placeholder 3">
            <a:extLst>
              <a:ext uri="{FF2B5EF4-FFF2-40B4-BE49-F238E27FC236}">
                <a16:creationId xmlns:a16="http://schemas.microsoft.com/office/drawing/2014/main" id="{776D8299-8488-67F2-DBEE-413DA9E26B65}"/>
              </a:ext>
            </a:extLst>
          </p:cNvPr>
          <p:cNvSpPr txBox="1">
            <a:spLocks noGrp="1"/>
          </p:cNvSpPr>
          <p:nvPr>
            <p:ph idx="1"/>
          </p:nvPr>
        </p:nvSpPr>
        <p:spPr>
          <a:xfrm>
            <a:off x="1241199" y="1429513"/>
            <a:ext cx="10000541" cy="4190891"/>
          </a:xfrm>
          <a:prstGeom prst="rect">
            <a:avLst/>
          </a:prstGeom>
          <a:noFill/>
        </p:spPr>
        <p:txBody>
          <a:bodyPr wrap="square">
            <a:spAutoFit/>
          </a:bodyPr>
          <a:lstStyle/>
          <a:p>
            <a:pPr marL="342900" marR="0" lvl="0" indent="-342900">
              <a:lnSpc>
                <a:spcPct val="107000"/>
              </a:lnSpc>
              <a:spcBef>
                <a:spcPts val="0"/>
              </a:spcBef>
              <a:spcAft>
                <a:spcPts val="800"/>
              </a:spcAft>
              <a:buFont typeface="Wingdings" panose="05000000000000000000" pitchFamily="2" charset="2"/>
              <a:buChar char=""/>
            </a:pPr>
            <a:r>
              <a:rPr lang="en-US"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It provides a platform for planning and implementation of social protection policies in the state e.g. Osun Food support Scheme, Osun State Cash Grant Scheme, COVID-19 Food Relief and Palliatives, Free Health Insurance Scheme.</a:t>
            </a:r>
          </a:p>
          <a:p>
            <a:pPr marL="342900" marR="0" lvl="0" indent="-342900">
              <a:lnSpc>
                <a:spcPct val="107000"/>
              </a:lnSpc>
              <a:spcBef>
                <a:spcPts val="0"/>
              </a:spcBef>
              <a:spcAft>
                <a:spcPts val="800"/>
              </a:spcAft>
              <a:buFont typeface="Wingdings" panose="05000000000000000000" pitchFamily="2" charset="2"/>
              <a:buChar char=""/>
            </a:pPr>
            <a:endParaRPr lang="en-US"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endParaRPr lang="en-US"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endParaRPr lang="en-US"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endParaRPr lang="en-US"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B8496BC3-2A06-C6FE-DC4C-C228D3C162FF}"/>
              </a:ext>
            </a:extLst>
          </p:cNvPr>
          <p:cNvSpPr txBox="1">
            <a:spLocks noGrp="1"/>
          </p:cNvSpPr>
          <p:nvPr>
            <p:ph type="title"/>
          </p:nvPr>
        </p:nvSpPr>
        <p:spPr>
          <a:xfrm>
            <a:off x="1633226" y="408080"/>
            <a:ext cx="8196801" cy="757130"/>
          </a:xfrm>
          <a:prstGeom prst="rect">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400" b="1" dirty="0">
                <a:solidFill>
                  <a:schemeClr val="accent4">
                    <a:lumMod val="60000"/>
                    <a:lumOff val="40000"/>
                  </a:schemeClr>
                </a:solidFill>
              </a:rPr>
              <a:t>CONTRIBUTION OF SOCU TO GOVERNANCE IN OSUN STATE THROUGH SSR.</a:t>
            </a:r>
          </a:p>
        </p:txBody>
      </p:sp>
      <p:sp>
        <p:nvSpPr>
          <p:cNvPr id="6" name="TextBox 5">
            <a:extLst>
              <a:ext uri="{FF2B5EF4-FFF2-40B4-BE49-F238E27FC236}">
                <a16:creationId xmlns:a16="http://schemas.microsoft.com/office/drawing/2014/main" id="{5547B6F1-D1C6-8AC8-2D92-521330DBB23C}"/>
              </a:ext>
            </a:extLst>
          </p:cNvPr>
          <p:cNvSpPr txBox="1"/>
          <p:nvPr/>
        </p:nvSpPr>
        <p:spPr>
          <a:xfrm>
            <a:off x="1241200" y="3330397"/>
            <a:ext cx="9137910" cy="1014380"/>
          </a:xfrm>
          <a:prstGeom prst="rect">
            <a:avLst/>
          </a:prstGeom>
          <a:noFill/>
        </p:spPr>
        <p:txBody>
          <a:bodyPr wrap="square">
            <a:spAutoFit/>
          </a:bodyPr>
          <a:lstStyle/>
          <a:p>
            <a:pPr marL="342900" marR="0" lvl="0" indent="-342900">
              <a:lnSpc>
                <a:spcPct val="107000"/>
              </a:lnSpc>
              <a:spcBef>
                <a:spcPts val="0"/>
              </a:spcBef>
              <a:spcAft>
                <a:spcPts val="800"/>
              </a:spcAft>
              <a:buFont typeface="Wingdings" panose="05000000000000000000" pitchFamily="2" charset="2"/>
              <a:buChar char=""/>
            </a:pPr>
            <a:r>
              <a:rPr lang="en-US" sz="2800"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It attracts funds to the state through Development Partners  programs and interventions </a:t>
            </a:r>
            <a:r>
              <a:rPr lang="en-US" sz="2800" dirty="0" err="1">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e.g</a:t>
            </a:r>
            <a:r>
              <a:rPr lang="en-US" sz="2800"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UNDP, World Bank, ILO, UNICEF </a:t>
            </a:r>
            <a:r>
              <a:rPr lang="en-US" sz="2000" dirty="0" err="1">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e.t.c</a:t>
            </a:r>
            <a:endParaRPr lang="en-US" sz="2000"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456BE6D-7A63-BCC4-B159-B81F04D640E4}"/>
              </a:ext>
            </a:extLst>
          </p:cNvPr>
          <p:cNvSpPr txBox="1"/>
          <p:nvPr/>
        </p:nvSpPr>
        <p:spPr>
          <a:xfrm>
            <a:off x="1317399" y="4324323"/>
            <a:ext cx="10117413" cy="1475404"/>
          </a:xfrm>
          <a:prstGeom prst="rect">
            <a:avLst/>
          </a:prstGeom>
          <a:noFill/>
        </p:spPr>
        <p:txBody>
          <a:bodyPr wrap="square">
            <a:spAutoFit/>
          </a:bodyPr>
          <a:lstStyle/>
          <a:p>
            <a:pPr marL="342900" marR="0" lvl="0" indent="-342900">
              <a:lnSpc>
                <a:spcPct val="107000"/>
              </a:lnSpc>
              <a:spcBef>
                <a:spcPts val="0"/>
              </a:spcBef>
              <a:spcAft>
                <a:spcPts val="800"/>
              </a:spcAft>
              <a:buFont typeface="Wingdings" panose="05000000000000000000" pitchFamily="2" charset="2"/>
              <a:buChar char=""/>
            </a:pPr>
            <a:r>
              <a:rPr lang="en-US" sz="2800"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It provides database for Federal Government Social Protection Programs e.g. OS</a:t>
            </a:r>
            <a:r>
              <a:rPr lang="en-US" sz="2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UN </a:t>
            </a:r>
            <a:r>
              <a:rPr lang="en-US" sz="2800"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CA</a:t>
            </a:r>
            <a:r>
              <a:rPr lang="en-US" sz="2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RES</a:t>
            </a:r>
            <a:r>
              <a:rPr lang="en-US" sz="2800"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 Renewed Hope Cash Grant, Conditional Cash Transfer etc.</a:t>
            </a:r>
          </a:p>
        </p:txBody>
      </p:sp>
      <p:sp>
        <p:nvSpPr>
          <p:cNvPr id="8" name="TextBox 7">
            <a:extLst>
              <a:ext uri="{FF2B5EF4-FFF2-40B4-BE49-F238E27FC236}">
                <a16:creationId xmlns:a16="http://schemas.microsoft.com/office/drawing/2014/main" id="{09C5FCB4-DF40-F3CF-F58D-7260D4CE439F}"/>
              </a:ext>
            </a:extLst>
          </p:cNvPr>
          <p:cNvSpPr txBox="1"/>
          <p:nvPr/>
        </p:nvSpPr>
        <p:spPr>
          <a:xfrm>
            <a:off x="1241200" y="5620404"/>
            <a:ext cx="9137910" cy="1454950"/>
          </a:xfrm>
          <a:prstGeom prst="rect">
            <a:avLst/>
          </a:prstGeom>
          <a:noFill/>
        </p:spPr>
        <p:txBody>
          <a:bodyPr wrap="square">
            <a:spAutoFit/>
          </a:bodyPr>
          <a:lstStyle/>
          <a:p>
            <a:pPr marL="285750" marR="0" lvl="0" indent="-285750">
              <a:lnSpc>
                <a:spcPct val="107000"/>
              </a:lnSpc>
              <a:spcBef>
                <a:spcPts val="0"/>
              </a:spcBef>
              <a:spcAft>
                <a:spcPts val="800"/>
              </a:spcAft>
              <a:buFont typeface="Arial" panose="020B0604020202020204" pitchFamily="34" charset="0"/>
              <a:buChar char="•"/>
            </a:pPr>
            <a:r>
              <a:rPr lang="en-US" sz="2800"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PVHHs and Community Checklists Database could be used to negotiate with International Donors to provide support for  the policies and programs of governments.</a:t>
            </a:r>
          </a:p>
        </p:txBody>
      </p:sp>
    </p:spTree>
    <p:extLst>
      <p:ext uri="{BB962C8B-B14F-4D97-AF65-F5344CB8AC3E}">
        <p14:creationId xmlns:p14="http://schemas.microsoft.com/office/powerpoint/2010/main" val="96481091"/>
      </p:ext>
    </p:extLst>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9046" y="168424"/>
            <a:ext cx="12562347" cy="7064045"/>
          </a:xfrm>
          <a:prstGeom prst="rect">
            <a:avLst/>
          </a:prstGeom>
          <a:solidFill>
            <a:schemeClr val="tx2">
              <a:lumMod val="75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2" name="Title 1">
            <a:extLst>
              <a:ext uri="{FF2B5EF4-FFF2-40B4-BE49-F238E27FC236}">
                <a16:creationId xmlns:a16="http://schemas.microsoft.com/office/drawing/2014/main" id="{71FE6527-F40A-09BB-85B9-504FDA2F6BC4}"/>
              </a:ext>
            </a:extLst>
          </p:cNvPr>
          <p:cNvSpPr>
            <a:spLocks noGrp="1"/>
          </p:cNvSpPr>
          <p:nvPr>
            <p:ph type="title"/>
          </p:nvPr>
        </p:nvSpPr>
        <p:spPr>
          <a:xfrm>
            <a:off x="1792877" y="368782"/>
            <a:ext cx="6935488" cy="849721"/>
          </a:xfrm>
          <a:solidFill>
            <a:schemeClr val="accent6">
              <a:lumMod val="75000"/>
            </a:schemeClr>
          </a:solidFill>
          <a:ln>
            <a:solidFill>
              <a:schemeClr val="accent6">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x-none" dirty="0"/>
              <a:t>	</a:t>
            </a:r>
            <a:r>
              <a:rPr lang="x-none" dirty="0">
                <a:solidFill>
                  <a:schemeClr val="accent2">
                    <a:lumMod val="60000"/>
                    <a:lumOff val="40000"/>
                  </a:schemeClr>
                </a:solidFill>
              </a:rPr>
              <a:t>PROGRAM IMPACT</a:t>
            </a:r>
          </a:p>
        </p:txBody>
      </p:sp>
      <p:sp>
        <p:nvSpPr>
          <p:cNvPr id="3" name="Content Placeholder 2">
            <a:extLst>
              <a:ext uri="{FF2B5EF4-FFF2-40B4-BE49-F238E27FC236}">
                <a16:creationId xmlns:a16="http://schemas.microsoft.com/office/drawing/2014/main" id="{BCBD01FB-5F30-BFDE-1358-AB1A38C741EC}"/>
              </a:ext>
            </a:extLst>
          </p:cNvPr>
          <p:cNvSpPr>
            <a:spLocks noGrp="1"/>
          </p:cNvSpPr>
          <p:nvPr>
            <p:ph idx="1"/>
          </p:nvPr>
        </p:nvSpPr>
        <p:spPr>
          <a:xfrm>
            <a:off x="838199" y="1669868"/>
            <a:ext cx="10515600" cy="5562601"/>
          </a:xfrm>
        </p:spPr>
        <p:txBody>
          <a:bodyPr>
            <a:noAutofit/>
          </a:bodyPr>
          <a:lstStyle/>
          <a:p>
            <a:pPr marL="342900" lvl="0" indent="-342900" rtl="0">
              <a:buFont typeface="+mj-lt"/>
              <a:buAutoNum type="arabicPeriod"/>
            </a:pPr>
            <a:r>
              <a:rPr lang="en-US" sz="2000" dirty="0">
                <a:solidFill>
                  <a:schemeClr val="accent4">
                    <a:lumMod val="75000"/>
                  </a:schemeClr>
                </a:solidFill>
                <a:effectLst/>
                <a:ea typeface="Calibri" panose="020F0502020204030204" pitchFamily="34" charset="0"/>
                <a:cs typeface="Arial" panose="020B0604020202020204" pitchFamily="34" charset="0"/>
              </a:rPr>
              <a:t>16, 624 households from the State’s Social Register have benefitted from Cash Transfer.</a:t>
            </a:r>
            <a:endParaRPr lang="x-none" sz="2000" dirty="0">
              <a:solidFill>
                <a:schemeClr val="accent4">
                  <a:lumMod val="75000"/>
                </a:schemeClr>
              </a:solidFill>
              <a:effectLst/>
              <a:ea typeface="Calibri" panose="020F0502020204030204" pitchFamily="34" charset="0"/>
              <a:cs typeface="Arial" panose="020B0604020202020204" pitchFamily="34" charset="0"/>
            </a:endParaRPr>
          </a:p>
          <a:p>
            <a:pPr marL="342900" lvl="0" indent="-342900">
              <a:buFont typeface="+mj-lt"/>
              <a:buAutoNum type="arabicPeriod"/>
            </a:pPr>
            <a:r>
              <a:rPr lang="en-US" sz="2000" dirty="0">
                <a:solidFill>
                  <a:schemeClr val="accent4">
                    <a:lumMod val="75000"/>
                  </a:schemeClr>
                </a:solidFill>
                <a:effectLst/>
                <a:ea typeface="Calibri" panose="020F0502020204030204" pitchFamily="34" charset="0"/>
                <a:cs typeface="Arial" panose="020B0604020202020204" pitchFamily="34" charset="0"/>
              </a:rPr>
              <a:t>15,397 aged/physically challenged</a:t>
            </a:r>
            <a:r>
              <a:rPr lang="x-none" sz="2000" dirty="0">
                <a:solidFill>
                  <a:schemeClr val="accent4">
                    <a:lumMod val="75000"/>
                  </a:schemeClr>
                </a:solidFill>
                <a:effectLst/>
                <a:ea typeface="Calibri" panose="020F0502020204030204" pitchFamily="34" charset="0"/>
                <a:cs typeface="Arial" panose="020B0604020202020204" pitchFamily="34" charset="0"/>
              </a:rPr>
              <a:t> benefitted </a:t>
            </a:r>
            <a:r>
              <a:rPr lang="en-US" sz="2000" dirty="0">
                <a:solidFill>
                  <a:schemeClr val="accent4">
                    <a:lumMod val="75000"/>
                  </a:schemeClr>
                </a:solidFill>
                <a:effectLst/>
                <a:ea typeface="Calibri" panose="020F0502020204030204" pitchFamily="34" charset="0"/>
                <a:cs typeface="Arial" panose="020B0604020202020204" pitchFamily="34" charset="0"/>
              </a:rPr>
              <a:t> from the SR benefitted from YESSO’s Special Grant Transfer</a:t>
            </a:r>
            <a:endParaRPr lang="x-none" sz="2000" dirty="0">
              <a:solidFill>
                <a:schemeClr val="accent4">
                  <a:lumMod val="75000"/>
                </a:schemeClr>
              </a:solidFill>
              <a:effectLst/>
              <a:ea typeface="Calibri" panose="020F0502020204030204" pitchFamily="34" charset="0"/>
              <a:cs typeface="Arial" panose="020B0604020202020204" pitchFamily="34" charset="0"/>
            </a:endParaRPr>
          </a:p>
          <a:p>
            <a:pPr marL="342900" lvl="0" indent="-342900">
              <a:buFont typeface="+mj-lt"/>
              <a:buAutoNum type="arabicPeriod"/>
            </a:pPr>
            <a:r>
              <a:rPr lang="en-US" sz="2000" dirty="0">
                <a:solidFill>
                  <a:schemeClr val="accent4">
                    <a:lumMod val="75000"/>
                  </a:schemeClr>
                </a:solidFill>
                <a:effectLst/>
                <a:ea typeface="Calibri" panose="020F0502020204030204" pitchFamily="34" charset="0"/>
                <a:cs typeface="Arial" panose="020B0604020202020204" pitchFamily="34" charset="0"/>
              </a:rPr>
              <a:t>11,835 unemployed youths selected from the SR benefitted from Y</a:t>
            </a:r>
            <a:r>
              <a:rPr lang="x-none" sz="2000" dirty="0" err="1">
                <a:solidFill>
                  <a:schemeClr val="accent4">
                    <a:lumMod val="75000"/>
                  </a:schemeClr>
                </a:solidFill>
                <a:effectLst/>
                <a:ea typeface="Calibri" panose="020F0502020204030204" pitchFamily="34" charset="0"/>
                <a:cs typeface="Arial" panose="020B0604020202020204" pitchFamily="34" charset="0"/>
              </a:rPr>
              <a:t>outh</a:t>
            </a:r>
            <a:r>
              <a:rPr lang="x-none" sz="2000" dirty="0">
                <a:solidFill>
                  <a:schemeClr val="accent4">
                    <a:lumMod val="75000"/>
                  </a:schemeClr>
                </a:solidFill>
                <a:effectLst/>
                <a:ea typeface="Calibri" panose="020F0502020204030204" pitchFamily="34" charset="0"/>
                <a:cs typeface="Arial" panose="020B0604020202020204" pitchFamily="34" charset="0"/>
              </a:rPr>
              <a:t> Employment and Social Support Operation (YESSO)</a:t>
            </a:r>
            <a:r>
              <a:rPr lang="en-US" sz="2000" dirty="0">
                <a:solidFill>
                  <a:schemeClr val="accent4">
                    <a:lumMod val="75000"/>
                  </a:schemeClr>
                </a:solidFill>
                <a:effectLst/>
                <a:ea typeface="Calibri" panose="020F0502020204030204" pitchFamily="34" charset="0"/>
                <a:cs typeface="Arial" panose="020B0604020202020204" pitchFamily="34" charset="0"/>
              </a:rPr>
              <a:t> Public Work Fare programme</a:t>
            </a:r>
            <a:endParaRPr lang="x-none" sz="2000" dirty="0">
              <a:solidFill>
                <a:schemeClr val="accent4">
                  <a:lumMod val="75000"/>
                </a:schemeClr>
              </a:solidFill>
              <a:effectLst/>
              <a:ea typeface="Calibri" panose="020F0502020204030204" pitchFamily="34" charset="0"/>
              <a:cs typeface="Arial" panose="020B0604020202020204" pitchFamily="34" charset="0"/>
            </a:endParaRPr>
          </a:p>
          <a:p>
            <a:pPr marL="342900" lvl="0" indent="-342900">
              <a:buFont typeface="+mj-lt"/>
              <a:buAutoNum type="arabicPeriod"/>
            </a:pPr>
            <a:r>
              <a:rPr lang="en-US" sz="2000" dirty="0">
                <a:solidFill>
                  <a:schemeClr val="accent4">
                    <a:lumMod val="75000"/>
                  </a:schemeClr>
                </a:solidFill>
                <a:effectLst/>
                <a:ea typeface="Calibri" panose="020F0502020204030204" pitchFamily="34" charset="0"/>
                <a:cs typeface="Arial" panose="020B0604020202020204" pitchFamily="34" charset="0"/>
              </a:rPr>
              <a:t>1,811 unemployed youths from the SR benefitted from YESSO’s S</a:t>
            </a:r>
            <a:r>
              <a:rPr lang="x-none" sz="2000" dirty="0">
                <a:solidFill>
                  <a:schemeClr val="accent4">
                    <a:lumMod val="75000"/>
                  </a:schemeClr>
                </a:solidFill>
                <a:effectLst/>
                <a:ea typeface="Calibri" panose="020F0502020204030204" pitchFamily="34" charset="0"/>
                <a:cs typeface="Arial" panose="020B0604020202020204" pitchFamily="34" charset="0"/>
              </a:rPr>
              <a:t>kills for </a:t>
            </a:r>
            <a:r>
              <a:rPr lang="en-US" sz="2000" dirty="0">
                <a:solidFill>
                  <a:schemeClr val="accent4">
                    <a:lumMod val="75000"/>
                  </a:schemeClr>
                </a:solidFill>
                <a:effectLst/>
                <a:ea typeface="Calibri" panose="020F0502020204030204" pitchFamily="34" charset="0"/>
                <a:cs typeface="Arial" panose="020B0604020202020204" pitchFamily="34" charset="0"/>
              </a:rPr>
              <a:t>J</a:t>
            </a:r>
            <a:r>
              <a:rPr lang="x-none" sz="2000" dirty="0">
                <a:solidFill>
                  <a:schemeClr val="accent4">
                    <a:lumMod val="75000"/>
                  </a:schemeClr>
                </a:solidFill>
                <a:effectLst/>
                <a:ea typeface="Calibri" panose="020F0502020204030204" pitchFamily="34" charset="0"/>
                <a:cs typeface="Arial" panose="020B0604020202020204" pitchFamily="34" charset="0"/>
              </a:rPr>
              <a:t>ob.</a:t>
            </a:r>
          </a:p>
          <a:p>
            <a:pPr marL="342900" lvl="0" indent="-342900">
              <a:buFont typeface="+mj-lt"/>
              <a:buAutoNum type="arabicPeriod"/>
            </a:pPr>
            <a:r>
              <a:rPr lang="en-US" sz="2000" dirty="0">
                <a:solidFill>
                  <a:schemeClr val="accent4">
                    <a:lumMod val="75000"/>
                  </a:schemeClr>
                </a:solidFill>
                <a:effectLst/>
                <a:ea typeface="Calibri" panose="020F0502020204030204" pitchFamily="34" charset="0"/>
                <a:cs typeface="Arial" panose="020B0604020202020204" pitchFamily="34" charset="0"/>
              </a:rPr>
              <a:t>21,695 poor households from the SR benefitted from the State’s COVID-19 food relief programme.</a:t>
            </a:r>
            <a:endParaRPr lang="x-none" sz="2000" dirty="0">
              <a:solidFill>
                <a:schemeClr val="accent4">
                  <a:lumMod val="75000"/>
                </a:schemeClr>
              </a:solidFill>
              <a:effectLst/>
              <a:ea typeface="Calibri" panose="020F0502020204030204" pitchFamily="34" charset="0"/>
              <a:cs typeface="Arial" panose="020B0604020202020204" pitchFamily="34" charset="0"/>
            </a:endParaRPr>
          </a:p>
          <a:p>
            <a:pPr marL="342900" lvl="0" indent="-342900">
              <a:buFont typeface="+mj-lt"/>
              <a:buAutoNum type="arabicPeriod"/>
            </a:pPr>
            <a:r>
              <a:rPr lang="en-US" sz="2000" dirty="0">
                <a:solidFill>
                  <a:schemeClr val="accent4">
                    <a:lumMod val="75000"/>
                  </a:schemeClr>
                </a:solidFill>
                <a:effectLst/>
                <a:ea typeface="Calibri" panose="020F0502020204030204" pitchFamily="34" charset="0"/>
                <a:cs typeface="Arial" panose="020B0604020202020204" pitchFamily="34" charset="0"/>
              </a:rPr>
              <a:t>60,086 households from the SR are benefit</a:t>
            </a:r>
            <a:r>
              <a:rPr lang="x-none" sz="2000" dirty="0">
                <a:solidFill>
                  <a:schemeClr val="accent4">
                    <a:lumMod val="75000"/>
                  </a:schemeClr>
                </a:solidFill>
                <a:effectLst/>
                <a:ea typeface="Calibri" panose="020F0502020204030204" pitchFamily="34" charset="0"/>
                <a:cs typeface="Arial" panose="020B0604020202020204" pitchFamily="34" charset="0"/>
              </a:rPr>
              <a:t>ted</a:t>
            </a:r>
            <a:r>
              <a:rPr lang="en-US" sz="2000" dirty="0">
                <a:solidFill>
                  <a:schemeClr val="accent4">
                    <a:lumMod val="75000"/>
                  </a:schemeClr>
                </a:solidFill>
                <a:effectLst/>
                <a:ea typeface="Calibri" panose="020F0502020204030204" pitchFamily="34" charset="0"/>
                <a:cs typeface="Arial" panose="020B0604020202020204" pitchFamily="34" charset="0"/>
              </a:rPr>
              <a:t> from the State’s Cash Grant and Food relief for the aged.</a:t>
            </a:r>
            <a:endParaRPr lang="x-none" sz="2000" dirty="0">
              <a:solidFill>
                <a:schemeClr val="accent4">
                  <a:lumMod val="75000"/>
                </a:schemeClr>
              </a:solidFill>
              <a:effectLst/>
              <a:ea typeface="Calibri" panose="020F0502020204030204" pitchFamily="34" charset="0"/>
              <a:cs typeface="Arial" panose="020B0604020202020204" pitchFamily="34" charset="0"/>
            </a:endParaRPr>
          </a:p>
          <a:p>
            <a:pPr marL="342900" lvl="0" indent="-342900">
              <a:buFont typeface="+mj-lt"/>
              <a:buAutoNum type="arabicPeriod"/>
            </a:pPr>
            <a:r>
              <a:rPr lang="x-none" sz="2000" dirty="0">
                <a:solidFill>
                  <a:schemeClr val="accent4">
                    <a:lumMod val="75000"/>
                  </a:schemeClr>
                </a:solidFill>
                <a:effectLst/>
                <a:ea typeface="Calibri" panose="020F0502020204030204" pitchFamily="34" charset="0"/>
                <a:cs typeface="Arial" panose="020B0604020202020204" pitchFamily="34" charset="0"/>
              </a:rPr>
              <a:t>The introduction of RRR and its implementation has positive effects on the beneficiaries in reducing the effects of incidence of COVID 19 scourge.</a:t>
            </a:r>
            <a:endParaRPr lang="en-GB" sz="2000" dirty="0">
              <a:solidFill>
                <a:schemeClr val="accent4">
                  <a:lumMod val="75000"/>
                </a:schemeClr>
              </a:solidFill>
              <a:effectLst/>
              <a:ea typeface="Calibri" panose="020F0502020204030204" pitchFamily="34" charset="0"/>
              <a:cs typeface="Arial" panose="020B0604020202020204" pitchFamily="34" charset="0"/>
            </a:endParaRPr>
          </a:p>
          <a:p>
            <a:pPr marL="342900" lvl="0" indent="-342900">
              <a:buFont typeface="+mj-lt"/>
              <a:buAutoNum type="arabicPeriod"/>
            </a:pPr>
            <a:r>
              <a:rPr lang="en-GB" sz="2000" dirty="0">
                <a:solidFill>
                  <a:schemeClr val="accent4">
                    <a:lumMod val="75000"/>
                  </a:schemeClr>
                </a:solidFill>
                <a:ea typeface="Calibri" panose="020F0502020204030204" pitchFamily="34" charset="0"/>
                <a:cs typeface="Arial" panose="020B0604020202020204" pitchFamily="34" charset="0"/>
              </a:rPr>
              <a:t> 19,720 residents of Osun benefited from Rapid Response Register Cash </a:t>
            </a:r>
            <a:r>
              <a:rPr lang="en-GB" sz="2000">
                <a:solidFill>
                  <a:schemeClr val="accent4">
                    <a:lumMod val="75000"/>
                  </a:schemeClr>
                </a:solidFill>
                <a:ea typeface="Calibri" panose="020F0502020204030204" pitchFamily="34" charset="0"/>
                <a:cs typeface="Arial" panose="020B0604020202020204" pitchFamily="34" charset="0"/>
              </a:rPr>
              <a:t>Transfer </a:t>
            </a:r>
            <a:endParaRPr lang="en-GB" sz="2000" dirty="0">
              <a:solidFill>
                <a:schemeClr val="accent4">
                  <a:lumMod val="75000"/>
                </a:schemeClr>
              </a:solidFill>
              <a:ea typeface="Calibri" panose="020F0502020204030204" pitchFamily="34" charset="0"/>
              <a:cs typeface="Arial" panose="020B0604020202020204" pitchFamily="34" charset="0"/>
            </a:endParaRPr>
          </a:p>
          <a:p>
            <a:pPr marL="342900" lvl="0" indent="-342900">
              <a:buFont typeface="+mj-lt"/>
              <a:buAutoNum type="arabicPeriod"/>
            </a:pPr>
            <a:r>
              <a:rPr lang="en-GB" sz="2000" dirty="0">
                <a:solidFill>
                  <a:schemeClr val="accent4">
                    <a:lumMod val="75000"/>
                  </a:schemeClr>
                </a:solidFill>
                <a:ea typeface="Calibri" panose="020F0502020204030204" pitchFamily="34" charset="0"/>
                <a:cs typeface="Arial" panose="020B0604020202020204" pitchFamily="34" charset="0"/>
              </a:rPr>
              <a:t>47,260 benefited from Federal Government Cash Grant Scheme</a:t>
            </a:r>
          </a:p>
          <a:p>
            <a:pPr marL="342900" lvl="0" indent="-342900">
              <a:buFont typeface="+mj-lt"/>
              <a:buAutoNum type="arabicPeriod"/>
            </a:pPr>
            <a:endParaRPr lang="x-none" sz="2000" dirty="0">
              <a:solidFill>
                <a:schemeClr val="accent4">
                  <a:lumMod val="75000"/>
                </a:schemeClr>
              </a:solidFill>
              <a:effectLst/>
              <a:ea typeface="Calibri" panose="020F0502020204030204" pitchFamily="34" charset="0"/>
              <a:cs typeface="Arial" panose="020B0604020202020204" pitchFamily="34" charset="0"/>
            </a:endParaRPr>
          </a:p>
          <a:p>
            <a:endParaRPr lang="x-none" sz="2000" dirty="0">
              <a:solidFill>
                <a:schemeClr val="accent4">
                  <a:lumMod val="75000"/>
                </a:schemeClr>
              </a:solidFill>
            </a:endParaRPr>
          </a:p>
        </p:txBody>
      </p:sp>
    </p:spTree>
    <p:extLst>
      <p:ext uri="{BB962C8B-B14F-4D97-AF65-F5344CB8AC3E}">
        <p14:creationId xmlns:p14="http://schemas.microsoft.com/office/powerpoint/2010/main" val="1846938140"/>
      </p:ext>
    </p:extLst>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1446" y="107464"/>
            <a:ext cx="12562347" cy="7064045"/>
          </a:xfrm>
          <a:prstGeom prst="rect">
            <a:avLst/>
          </a:prstGeom>
          <a:solidFill>
            <a:schemeClr val="tx2">
              <a:lumMod val="75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2" name="TextBox 1">
            <a:extLst>
              <a:ext uri="{FF2B5EF4-FFF2-40B4-BE49-F238E27FC236}">
                <a16:creationId xmlns:a16="http://schemas.microsoft.com/office/drawing/2014/main" id="{BEC1AAAC-C228-974C-2655-F4AC64DDAE77}"/>
              </a:ext>
            </a:extLst>
          </p:cNvPr>
          <p:cNvSpPr txBox="1"/>
          <p:nvPr/>
        </p:nvSpPr>
        <p:spPr>
          <a:xfrm>
            <a:off x="1898074" y="326668"/>
            <a:ext cx="7232072" cy="400110"/>
          </a:xfrm>
          <a:prstGeom prst="rect">
            <a:avLst/>
          </a:prstGeom>
          <a:solidFill>
            <a:schemeClr val="accent4">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000" dirty="0">
                <a:solidFill>
                  <a:schemeClr val="bg1"/>
                </a:solidFill>
              </a:rPr>
              <a:t>FUND INJECTION TO THE STATE THROUGH STATE SOCIAL REGISTER</a:t>
            </a:r>
            <a:endParaRPr lang="x-none" sz="2000" dirty="0">
              <a:solidFill>
                <a:schemeClr val="bg1"/>
              </a:solidFill>
            </a:endParaRPr>
          </a:p>
        </p:txBody>
      </p:sp>
      <p:graphicFrame>
        <p:nvGraphicFramePr>
          <p:cNvPr id="3" name="Table 2">
            <a:extLst>
              <a:ext uri="{FF2B5EF4-FFF2-40B4-BE49-F238E27FC236}">
                <a16:creationId xmlns:a16="http://schemas.microsoft.com/office/drawing/2014/main" id="{3F729AC1-9D3E-AA4C-574E-E36AD23A7592}"/>
              </a:ext>
            </a:extLst>
          </p:cNvPr>
          <p:cNvGraphicFramePr>
            <a:graphicFrameLocks noGrp="1"/>
          </p:cNvGraphicFramePr>
          <p:nvPr>
            <p:extLst>
              <p:ext uri="{D42A27DB-BD31-4B8C-83A1-F6EECF244321}">
                <p14:modId xmlns:p14="http://schemas.microsoft.com/office/powerpoint/2010/main" val="2533891947"/>
              </p:ext>
            </p:extLst>
          </p:nvPr>
        </p:nvGraphicFramePr>
        <p:xfrm>
          <a:off x="418477" y="861127"/>
          <a:ext cx="10903700" cy="6176032"/>
        </p:xfrm>
        <a:graphic>
          <a:graphicData uri="http://schemas.openxmlformats.org/drawingml/2006/table">
            <a:tbl>
              <a:tblPr firstRow="1" firstCol="1" bandRow="1">
                <a:effectLst>
                  <a:innerShdw blurRad="63500" dist="50800" dir="16200000">
                    <a:prstClr val="black">
                      <a:alpha val="50000"/>
                    </a:prstClr>
                  </a:innerShdw>
                </a:effectLst>
                <a:tableStyleId>{5C22544A-7EE6-4342-B048-85BDC9FD1C3A}</a:tableStyleId>
              </a:tblPr>
              <a:tblGrid>
                <a:gridCol w="908943">
                  <a:extLst>
                    <a:ext uri="{9D8B030D-6E8A-4147-A177-3AD203B41FA5}">
                      <a16:colId xmlns:a16="http://schemas.microsoft.com/office/drawing/2014/main" val="174515679"/>
                    </a:ext>
                  </a:extLst>
                </a:gridCol>
                <a:gridCol w="4659981">
                  <a:extLst>
                    <a:ext uri="{9D8B030D-6E8A-4147-A177-3AD203B41FA5}">
                      <a16:colId xmlns:a16="http://schemas.microsoft.com/office/drawing/2014/main" val="97758121"/>
                    </a:ext>
                  </a:extLst>
                </a:gridCol>
                <a:gridCol w="5334776">
                  <a:extLst>
                    <a:ext uri="{9D8B030D-6E8A-4147-A177-3AD203B41FA5}">
                      <a16:colId xmlns:a16="http://schemas.microsoft.com/office/drawing/2014/main" val="2416519774"/>
                    </a:ext>
                  </a:extLst>
                </a:gridCol>
              </a:tblGrid>
              <a:tr h="598334">
                <a:tc>
                  <a:txBody>
                    <a:bodyPr/>
                    <a:lstStyle/>
                    <a:p>
                      <a:pPr algn="just">
                        <a:lnSpc>
                          <a:spcPct val="200000"/>
                        </a:lnSpc>
                        <a:spcAft>
                          <a:spcPts val="800"/>
                        </a:spcAft>
                      </a:pPr>
                      <a:r>
                        <a:rPr lang="en-US" sz="1800" b="1" dirty="0">
                          <a:solidFill>
                            <a:schemeClr val="accent2">
                              <a:lumMod val="50000"/>
                            </a:schemeClr>
                          </a:solidFill>
                          <a:effectLst/>
                        </a:rPr>
                        <a:t>S/N</a:t>
                      </a:r>
                      <a:endParaRPr lang="x-none"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0617" marR="30617" marT="0" marB="0"/>
                </a:tc>
                <a:tc>
                  <a:txBody>
                    <a:bodyPr/>
                    <a:lstStyle/>
                    <a:p>
                      <a:pPr algn="just">
                        <a:lnSpc>
                          <a:spcPct val="200000"/>
                        </a:lnSpc>
                        <a:spcAft>
                          <a:spcPts val="800"/>
                        </a:spcAft>
                      </a:pPr>
                      <a:r>
                        <a:rPr lang="en-US" sz="1800" b="1" dirty="0">
                          <a:solidFill>
                            <a:schemeClr val="accent2">
                              <a:lumMod val="50000"/>
                            </a:schemeClr>
                          </a:solidFill>
                          <a:effectLst/>
                        </a:rPr>
                        <a:t>INTERVENTION</a:t>
                      </a:r>
                      <a:endParaRPr lang="x-none"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0617" marR="30617" marT="0" marB="0"/>
                </a:tc>
                <a:tc>
                  <a:txBody>
                    <a:bodyPr/>
                    <a:lstStyle/>
                    <a:p>
                      <a:pPr algn="just">
                        <a:lnSpc>
                          <a:spcPct val="200000"/>
                        </a:lnSpc>
                        <a:spcAft>
                          <a:spcPts val="800"/>
                        </a:spcAft>
                      </a:pPr>
                      <a:r>
                        <a:rPr lang="x-none" sz="1800" b="1" dirty="0">
                          <a:solidFill>
                            <a:schemeClr val="accent2">
                              <a:lumMod val="50000"/>
                            </a:schemeClr>
                          </a:solidFill>
                          <a:effectLst/>
                        </a:rPr>
                        <a:t>FUND DISBURSED TO  BENEFICIARIES IN THE STATE</a:t>
                      </a:r>
                      <a:endParaRPr lang="x-none"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0617" marR="30617" marT="0" marB="0"/>
                </a:tc>
                <a:extLst>
                  <a:ext uri="{0D108BD9-81ED-4DB2-BD59-A6C34878D82A}">
                    <a16:rowId xmlns:a16="http://schemas.microsoft.com/office/drawing/2014/main" val="1811889969"/>
                  </a:ext>
                </a:extLst>
              </a:tr>
              <a:tr h="828105">
                <a:tc>
                  <a:txBody>
                    <a:bodyPr/>
                    <a:lstStyle/>
                    <a:p>
                      <a:pPr algn="just">
                        <a:lnSpc>
                          <a:spcPct val="200000"/>
                        </a:lnSpc>
                        <a:spcAft>
                          <a:spcPts val="800"/>
                        </a:spcAft>
                      </a:pPr>
                      <a:r>
                        <a:rPr lang="en-US" sz="1800" b="1" dirty="0">
                          <a:solidFill>
                            <a:schemeClr val="accent2">
                              <a:lumMod val="50000"/>
                            </a:schemeClr>
                          </a:solidFill>
                          <a:effectLst/>
                        </a:rPr>
                        <a:t>1</a:t>
                      </a:r>
                      <a:endParaRPr lang="x-none"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0617" marR="30617" marT="0" marB="0"/>
                </a:tc>
                <a:tc>
                  <a:txBody>
                    <a:bodyPr/>
                    <a:lstStyle/>
                    <a:p>
                      <a:pPr algn="just">
                        <a:lnSpc>
                          <a:spcPct val="200000"/>
                        </a:lnSpc>
                        <a:spcAft>
                          <a:spcPts val="800"/>
                        </a:spcAft>
                      </a:pPr>
                      <a:r>
                        <a:rPr lang="en-US" sz="1800" b="1" dirty="0">
                          <a:solidFill>
                            <a:schemeClr val="accent2">
                              <a:lumMod val="50000"/>
                            </a:schemeClr>
                          </a:solidFill>
                          <a:effectLst/>
                        </a:rPr>
                        <a:t>Special Grant Transfer (SGT)</a:t>
                      </a:r>
                      <a:endParaRPr lang="x-none"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0617" marR="30617" marT="0" marB="0"/>
                </a:tc>
                <a:tc>
                  <a:txBody>
                    <a:bodyPr/>
                    <a:lstStyle/>
                    <a:p>
                      <a:pPr algn="just">
                        <a:lnSpc>
                          <a:spcPct val="200000"/>
                        </a:lnSpc>
                        <a:spcAft>
                          <a:spcPts val="800"/>
                        </a:spcAft>
                      </a:pPr>
                      <a:r>
                        <a:rPr lang="en-US" sz="1800" b="1" dirty="0">
                          <a:solidFill>
                            <a:schemeClr val="accent2">
                              <a:lumMod val="50000"/>
                            </a:schemeClr>
                          </a:solidFill>
                          <a:effectLst/>
                        </a:rPr>
                        <a:t>            </a:t>
                      </a:r>
                      <a:r>
                        <a:rPr lang="en-US" sz="1800" b="1" strike="dblStrike" baseline="0" dirty="0">
                          <a:solidFill>
                            <a:schemeClr val="accent2">
                              <a:lumMod val="50000"/>
                            </a:schemeClr>
                          </a:solidFill>
                          <a:effectLst/>
                        </a:rPr>
                        <a:t>N</a:t>
                      </a:r>
                      <a:r>
                        <a:rPr lang="en-US" sz="1800" b="1" dirty="0">
                          <a:solidFill>
                            <a:schemeClr val="accent2">
                              <a:lumMod val="50000"/>
                            </a:schemeClr>
                          </a:solidFill>
                          <a:effectLst/>
                        </a:rPr>
                        <a:t>1,231,760,000.00</a:t>
                      </a:r>
                      <a:endParaRPr lang="x-none"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0617" marR="30617" marT="0" marB="0"/>
                </a:tc>
                <a:extLst>
                  <a:ext uri="{0D108BD9-81ED-4DB2-BD59-A6C34878D82A}">
                    <a16:rowId xmlns:a16="http://schemas.microsoft.com/office/drawing/2014/main" val="3732266250"/>
                  </a:ext>
                </a:extLst>
              </a:tr>
              <a:tr h="1065770">
                <a:tc>
                  <a:txBody>
                    <a:bodyPr/>
                    <a:lstStyle/>
                    <a:p>
                      <a:pPr algn="just">
                        <a:lnSpc>
                          <a:spcPct val="200000"/>
                        </a:lnSpc>
                        <a:spcAft>
                          <a:spcPts val="800"/>
                        </a:spcAft>
                      </a:pPr>
                      <a:r>
                        <a:rPr lang="en-US" sz="1800" b="1" dirty="0">
                          <a:solidFill>
                            <a:schemeClr val="accent2">
                              <a:lumMod val="50000"/>
                            </a:schemeClr>
                          </a:solidFill>
                          <a:effectLst/>
                        </a:rPr>
                        <a:t>2</a:t>
                      </a:r>
                      <a:endParaRPr lang="x-none"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0617" marR="30617" marT="0" marB="0"/>
                </a:tc>
                <a:tc>
                  <a:txBody>
                    <a:bodyPr/>
                    <a:lstStyle/>
                    <a:p>
                      <a:pPr algn="just">
                        <a:lnSpc>
                          <a:spcPct val="200000"/>
                        </a:lnSpc>
                        <a:spcAft>
                          <a:spcPts val="800"/>
                        </a:spcAft>
                      </a:pPr>
                      <a:r>
                        <a:rPr lang="en-US" sz="1800" b="1" dirty="0">
                          <a:solidFill>
                            <a:schemeClr val="accent2">
                              <a:lumMod val="50000"/>
                            </a:schemeClr>
                          </a:solidFill>
                          <a:effectLst/>
                        </a:rPr>
                        <a:t>Conditional Cash Transfer Program</a:t>
                      </a:r>
                      <a:r>
                        <a:rPr lang="x-none" sz="1800" b="1" dirty="0">
                          <a:solidFill>
                            <a:schemeClr val="accent2">
                              <a:lumMod val="50000"/>
                            </a:schemeClr>
                          </a:solidFill>
                          <a:effectLst/>
                        </a:rPr>
                        <a:t> (CCTP)</a:t>
                      </a:r>
                      <a:endParaRPr lang="x-none"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0617" marR="30617" marT="0" marB="0"/>
                </a:tc>
                <a:tc>
                  <a:txBody>
                    <a:bodyPr/>
                    <a:lstStyle/>
                    <a:p>
                      <a:pPr algn="just">
                        <a:lnSpc>
                          <a:spcPct val="200000"/>
                        </a:lnSpc>
                        <a:spcAft>
                          <a:spcPts val="800"/>
                        </a:spcAft>
                      </a:pPr>
                      <a:r>
                        <a:rPr lang="en-US" sz="1800" b="1" dirty="0">
                          <a:solidFill>
                            <a:schemeClr val="accent2">
                              <a:lumMod val="50000"/>
                            </a:schemeClr>
                          </a:solidFill>
                          <a:effectLst/>
                        </a:rPr>
                        <a:t>            </a:t>
                      </a:r>
                      <a:r>
                        <a:rPr lang="en-US" sz="1800" b="1" strike="dblStrike" baseline="0" dirty="0">
                          <a:solidFill>
                            <a:schemeClr val="accent2">
                              <a:lumMod val="50000"/>
                            </a:schemeClr>
                          </a:solidFill>
                          <a:effectLst/>
                        </a:rPr>
                        <a:t>N</a:t>
                      </a:r>
                      <a:r>
                        <a:rPr lang="en-US" sz="1800" b="1" dirty="0">
                          <a:solidFill>
                            <a:schemeClr val="accent2">
                              <a:lumMod val="50000"/>
                            </a:schemeClr>
                          </a:solidFill>
                          <a:effectLst/>
                        </a:rPr>
                        <a:t>3,989,760,000.00</a:t>
                      </a:r>
                      <a:endParaRPr lang="x-none"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0617" marR="30617" marT="0" marB="0"/>
                </a:tc>
                <a:extLst>
                  <a:ext uri="{0D108BD9-81ED-4DB2-BD59-A6C34878D82A}">
                    <a16:rowId xmlns:a16="http://schemas.microsoft.com/office/drawing/2014/main" val="2559359576"/>
                  </a:ext>
                </a:extLst>
              </a:tr>
              <a:tr h="632376">
                <a:tc>
                  <a:txBody>
                    <a:bodyPr/>
                    <a:lstStyle/>
                    <a:p>
                      <a:pPr algn="just">
                        <a:lnSpc>
                          <a:spcPct val="200000"/>
                        </a:lnSpc>
                        <a:spcAft>
                          <a:spcPts val="800"/>
                        </a:spcAft>
                      </a:pPr>
                      <a:r>
                        <a:rPr lang="en-US" sz="1800" b="1" dirty="0">
                          <a:solidFill>
                            <a:schemeClr val="accent2">
                              <a:lumMod val="50000"/>
                            </a:schemeClr>
                          </a:solidFill>
                          <a:effectLst/>
                        </a:rPr>
                        <a:t>3</a:t>
                      </a:r>
                      <a:endParaRPr lang="x-none"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0617" marR="30617" marT="0" marB="0"/>
                </a:tc>
                <a:tc>
                  <a:txBody>
                    <a:bodyPr/>
                    <a:lstStyle/>
                    <a:p>
                      <a:pPr algn="just">
                        <a:lnSpc>
                          <a:spcPct val="200000"/>
                        </a:lnSpc>
                        <a:spcAft>
                          <a:spcPts val="800"/>
                        </a:spcAft>
                      </a:pPr>
                      <a:r>
                        <a:rPr lang="en-US" sz="1800" b="1" dirty="0">
                          <a:solidFill>
                            <a:schemeClr val="accent2">
                              <a:lumMod val="50000"/>
                            </a:schemeClr>
                          </a:solidFill>
                          <a:effectLst/>
                        </a:rPr>
                        <a:t>Public Workfare</a:t>
                      </a:r>
                      <a:endParaRPr lang="x-none"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0617" marR="30617" marT="0" marB="0"/>
                </a:tc>
                <a:tc>
                  <a:txBody>
                    <a:bodyPr/>
                    <a:lstStyle/>
                    <a:p>
                      <a:pPr algn="just">
                        <a:lnSpc>
                          <a:spcPct val="200000"/>
                        </a:lnSpc>
                        <a:spcAft>
                          <a:spcPts val="800"/>
                        </a:spcAft>
                      </a:pPr>
                      <a:r>
                        <a:rPr lang="en-US" sz="1800" b="1" dirty="0">
                          <a:solidFill>
                            <a:schemeClr val="accent2">
                              <a:lumMod val="50000"/>
                            </a:schemeClr>
                          </a:solidFill>
                          <a:effectLst/>
                        </a:rPr>
                        <a:t>             </a:t>
                      </a:r>
                      <a:r>
                        <a:rPr lang="en-US" sz="1800" b="1" strike="dblStrike" baseline="0" dirty="0">
                          <a:solidFill>
                            <a:schemeClr val="accent2">
                              <a:lumMod val="50000"/>
                            </a:schemeClr>
                          </a:solidFill>
                          <a:effectLst/>
                        </a:rPr>
                        <a:t>N</a:t>
                      </a:r>
                      <a:r>
                        <a:rPr lang="en-US" sz="1800" b="1" dirty="0">
                          <a:solidFill>
                            <a:schemeClr val="accent2">
                              <a:lumMod val="50000"/>
                            </a:schemeClr>
                          </a:solidFill>
                          <a:effectLst/>
                        </a:rPr>
                        <a:t>5,325,750,000.00</a:t>
                      </a:r>
                      <a:endParaRPr lang="x-none"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0617" marR="30617" marT="0" marB="0"/>
                </a:tc>
                <a:extLst>
                  <a:ext uri="{0D108BD9-81ED-4DB2-BD59-A6C34878D82A}">
                    <a16:rowId xmlns:a16="http://schemas.microsoft.com/office/drawing/2014/main" val="3317321605"/>
                  </a:ext>
                </a:extLst>
              </a:tr>
              <a:tr h="727496">
                <a:tc>
                  <a:txBody>
                    <a:bodyPr/>
                    <a:lstStyle/>
                    <a:p>
                      <a:pPr algn="just">
                        <a:lnSpc>
                          <a:spcPct val="200000"/>
                        </a:lnSpc>
                        <a:spcAft>
                          <a:spcPts val="800"/>
                        </a:spcAft>
                      </a:pPr>
                      <a:r>
                        <a:rPr lang="en-US" sz="1800" b="1" dirty="0">
                          <a:solidFill>
                            <a:schemeClr val="accent2">
                              <a:lumMod val="50000"/>
                            </a:schemeClr>
                          </a:solidFill>
                          <a:effectLst/>
                        </a:rPr>
                        <a:t>4</a:t>
                      </a:r>
                      <a:endParaRPr lang="x-none" sz="1800" b="1" dirty="0">
                        <a:solidFill>
                          <a:schemeClr val="accent2">
                            <a:lumMod val="50000"/>
                          </a:schemeClr>
                        </a:solidFill>
                        <a:effectLst/>
                      </a:endParaRPr>
                    </a:p>
                    <a:p>
                      <a:pPr algn="just">
                        <a:lnSpc>
                          <a:spcPct val="200000"/>
                        </a:lnSpc>
                        <a:spcAft>
                          <a:spcPts val="800"/>
                        </a:spcAft>
                      </a:pPr>
                      <a:endParaRPr lang="x-none" sz="1800" b="1" dirty="0">
                        <a:solidFill>
                          <a:schemeClr val="accent2">
                            <a:lumMod val="50000"/>
                          </a:schemeClr>
                        </a:solidFill>
                        <a:effectLst/>
                      </a:endParaRPr>
                    </a:p>
                  </a:txBody>
                  <a:tcPr marL="30617" marR="30617" marT="0" marB="0"/>
                </a:tc>
                <a:tc>
                  <a:txBody>
                    <a:bodyPr/>
                    <a:lstStyle/>
                    <a:p>
                      <a:pPr algn="just">
                        <a:lnSpc>
                          <a:spcPct val="200000"/>
                        </a:lnSpc>
                        <a:spcAft>
                          <a:spcPts val="800"/>
                        </a:spcAft>
                      </a:pPr>
                      <a:r>
                        <a:rPr lang="en-US" sz="1800" b="1" dirty="0">
                          <a:solidFill>
                            <a:schemeClr val="accent2">
                              <a:lumMod val="50000"/>
                            </a:schemeClr>
                          </a:solidFill>
                          <a:effectLst/>
                        </a:rPr>
                        <a:t>Skills for Job</a:t>
                      </a:r>
                      <a:endParaRPr lang="x-none"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0617" marR="30617" marT="0" marB="0"/>
                </a:tc>
                <a:tc>
                  <a:txBody>
                    <a:bodyPr/>
                    <a:lstStyle/>
                    <a:p>
                      <a:pPr algn="just">
                        <a:lnSpc>
                          <a:spcPct val="200000"/>
                        </a:lnSpc>
                        <a:spcAft>
                          <a:spcPts val="800"/>
                        </a:spcAft>
                      </a:pPr>
                      <a:r>
                        <a:rPr lang="en-US" sz="1800" b="1" baseline="0" dirty="0">
                          <a:solidFill>
                            <a:schemeClr val="accent2">
                              <a:lumMod val="50000"/>
                            </a:schemeClr>
                          </a:solidFill>
                          <a:effectLst/>
                        </a:rPr>
                        <a:t>             </a:t>
                      </a:r>
                      <a:r>
                        <a:rPr lang="en-US" sz="1800" b="1" strike="dblStrike" baseline="0" dirty="0">
                          <a:solidFill>
                            <a:schemeClr val="accent2">
                              <a:lumMod val="50000"/>
                            </a:schemeClr>
                          </a:solidFill>
                          <a:effectLst/>
                        </a:rPr>
                        <a:t>N</a:t>
                      </a:r>
                      <a:r>
                        <a:rPr lang="en-US" sz="1800" b="1" dirty="0">
                          <a:solidFill>
                            <a:schemeClr val="accent2">
                              <a:lumMod val="50000"/>
                            </a:schemeClr>
                          </a:solidFill>
                          <a:effectLst/>
                        </a:rPr>
                        <a:t>393,892,500.00</a:t>
                      </a:r>
                      <a:endParaRPr lang="x-none"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0617" marR="30617" marT="0" marB="0"/>
                </a:tc>
                <a:extLst>
                  <a:ext uri="{0D108BD9-81ED-4DB2-BD59-A6C34878D82A}">
                    <a16:rowId xmlns:a16="http://schemas.microsoft.com/office/drawing/2014/main" val="2130794600"/>
                  </a:ext>
                </a:extLst>
              </a:tr>
              <a:tr h="964701">
                <a:tc>
                  <a:txBody>
                    <a:bodyPr/>
                    <a:lstStyle/>
                    <a:p>
                      <a:pPr algn="just">
                        <a:lnSpc>
                          <a:spcPct val="200000"/>
                        </a:lnSpc>
                        <a:spcAft>
                          <a:spcPts val="800"/>
                        </a:spcAft>
                      </a:pPr>
                      <a:r>
                        <a:rPr lang="en-GB" sz="1800" b="1" dirty="0">
                          <a:solidFill>
                            <a:schemeClr val="accent2">
                              <a:lumMod val="50000"/>
                            </a:schemeClr>
                          </a:solidFill>
                          <a:effectLst/>
                        </a:rPr>
                        <a:t>5</a:t>
                      </a:r>
                      <a:endParaRPr lang="x-none" sz="1800" b="1" dirty="0">
                        <a:solidFill>
                          <a:schemeClr val="accent2">
                            <a:lumMod val="50000"/>
                          </a:schemeClr>
                        </a:solidFill>
                        <a:effectLst/>
                      </a:endParaRPr>
                    </a:p>
                  </a:txBody>
                  <a:tcPr marL="30617" marR="30617" marT="0" marB="0"/>
                </a:tc>
                <a:tc>
                  <a:txBody>
                    <a:bodyPr/>
                    <a:lstStyle/>
                    <a:p>
                      <a:pPr algn="just">
                        <a:lnSpc>
                          <a:spcPct val="200000"/>
                        </a:lnSpc>
                        <a:spcAft>
                          <a:spcPts val="800"/>
                        </a:spcAft>
                      </a:pPr>
                      <a:r>
                        <a:rPr lang="en-GB"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Federal Government Cash Grant</a:t>
                      </a:r>
                      <a:endParaRPr lang="x-none"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0617" marR="30617" marT="0" marB="0"/>
                </a:tc>
                <a:tc>
                  <a:txBody>
                    <a:bodyPr/>
                    <a:lstStyle/>
                    <a:p>
                      <a:pPr algn="just">
                        <a:lnSpc>
                          <a:spcPct val="200000"/>
                        </a:lnSpc>
                        <a:spcAft>
                          <a:spcPts val="800"/>
                        </a:spcAft>
                      </a:pPr>
                      <a:r>
                        <a:rPr lang="en-US" sz="1800" b="1" kern="1200" dirty="0">
                          <a:solidFill>
                            <a:schemeClr val="accent2">
                              <a:lumMod val="50000"/>
                            </a:schemeClr>
                          </a:solidFill>
                          <a:effectLst/>
                          <a:latin typeface="+mn-lt"/>
                          <a:ea typeface="+mn-ea"/>
                          <a:cs typeface="+mn-cs"/>
                        </a:rPr>
                        <a:t>           </a:t>
                      </a:r>
                      <a:r>
                        <a:rPr lang="en-US" sz="1800" b="1" strike="dblStrike" kern="1200" baseline="0" dirty="0">
                          <a:solidFill>
                            <a:schemeClr val="accent2">
                              <a:lumMod val="50000"/>
                            </a:schemeClr>
                          </a:solidFill>
                          <a:effectLst/>
                          <a:latin typeface="+mn-lt"/>
                          <a:ea typeface="+mn-ea"/>
                          <a:cs typeface="+mn-cs"/>
                        </a:rPr>
                        <a:t>N</a:t>
                      </a:r>
                      <a:r>
                        <a:rPr lang="en-US" sz="1800" b="1" kern="1200" dirty="0">
                          <a:solidFill>
                            <a:schemeClr val="accent2">
                              <a:lumMod val="50000"/>
                            </a:schemeClr>
                          </a:solidFill>
                          <a:effectLst/>
                          <a:latin typeface="+mn-lt"/>
                          <a:ea typeface="+mn-ea"/>
                          <a:cs typeface="+mn-cs"/>
                        </a:rPr>
                        <a:t>1,181,500,000.00</a:t>
                      </a:r>
                    </a:p>
                  </a:txBody>
                  <a:tcPr marL="30617" marR="30617" marT="0" marB="0"/>
                </a:tc>
                <a:extLst>
                  <a:ext uri="{0D108BD9-81ED-4DB2-BD59-A6C34878D82A}">
                    <a16:rowId xmlns:a16="http://schemas.microsoft.com/office/drawing/2014/main" val="1891648761"/>
                  </a:ext>
                </a:extLst>
              </a:tr>
              <a:tr h="964701">
                <a:tc>
                  <a:txBody>
                    <a:bodyPr/>
                    <a:lstStyle/>
                    <a:p>
                      <a:pPr algn="just">
                        <a:lnSpc>
                          <a:spcPct val="200000"/>
                        </a:lnSpc>
                        <a:spcAft>
                          <a:spcPts val="800"/>
                        </a:spcAft>
                      </a:pPr>
                      <a:r>
                        <a:rPr lang="en-US" sz="1800" b="1" dirty="0">
                          <a:solidFill>
                            <a:schemeClr val="accent2">
                              <a:lumMod val="50000"/>
                            </a:schemeClr>
                          </a:solidFill>
                          <a:effectLst/>
                        </a:rPr>
                        <a:t>6</a:t>
                      </a:r>
                      <a:endParaRPr lang="x-none" sz="1800" b="1" dirty="0">
                        <a:solidFill>
                          <a:schemeClr val="accent2">
                            <a:lumMod val="50000"/>
                          </a:schemeClr>
                        </a:solidFill>
                        <a:effectLst/>
                      </a:endParaRPr>
                    </a:p>
                  </a:txBody>
                  <a:tcPr marL="30617" marR="30617" marT="0" marB="0"/>
                </a:tc>
                <a:tc>
                  <a:txBody>
                    <a:bodyPr/>
                    <a:lstStyle/>
                    <a:p>
                      <a:pPr algn="just">
                        <a:lnSpc>
                          <a:spcPct val="200000"/>
                        </a:lnSpc>
                        <a:spcAft>
                          <a:spcPts val="800"/>
                        </a:spcAft>
                      </a:pPr>
                      <a:r>
                        <a:rPr lang="x-none"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Rapid Response Register (RRR) Cash Transfer</a:t>
                      </a:r>
                    </a:p>
                  </a:txBody>
                  <a:tcPr marL="30617" marR="30617" marT="0" marB="0"/>
                </a:tc>
                <a:tc>
                  <a:txBody>
                    <a:bodyPr/>
                    <a:lstStyle/>
                    <a:p>
                      <a:pPr algn="just">
                        <a:lnSpc>
                          <a:spcPct val="200000"/>
                        </a:lnSpc>
                        <a:spcAft>
                          <a:spcPts val="800"/>
                        </a:spcAft>
                      </a:pPr>
                      <a:r>
                        <a:rPr lang="en-US" sz="1800" b="1" kern="1200" dirty="0">
                          <a:solidFill>
                            <a:schemeClr val="accent2">
                              <a:lumMod val="50000"/>
                            </a:schemeClr>
                          </a:solidFill>
                          <a:effectLst/>
                          <a:latin typeface="+mn-lt"/>
                          <a:ea typeface="+mn-ea"/>
                          <a:cs typeface="+mn-cs"/>
                        </a:rPr>
                        <a:t>             </a:t>
                      </a:r>
                      <a:r>
                        <a:rPr lang="x-none" sz="1800" b="1" strike="dblStrike" kern="1200" baseline="0" dirty="0">
                          <a:solidFill>
                            <a:schemeClr val="accent2">
                              <a:lumMod val="50000"/>
                            </a:schemeClr>
                          </a:solidFill>
                          <a:effectLst/>
                          <a:latin typeface="+mn-lt"/>
                          <a:ea typeface="+mn-ea"/>
                          <a:cs typeface="+mn-cs"/>
                        </a:rPr>
                        <a:t>N</a:t>
                      </a:r>
                      <a:r>
                        <a:rPr lang="x-none" sz="1800" b="1" kern="1200" dirty="0">
                          <a:solidFill>
                            <a:schemeClr val="accent2">
                              <a:lumMod val="50000"/>
                            </a:schemeClr>
                          </a:solidFill>
                          <a:effectLst/>
                          <a:latin typeface="+mn-lt"/>
                          <a:ea typeface="+mn-ea"/>
                          <a:cs typeface="+mn-cs"/>
                        </a:rPr>
                        <a:t>588,105,000</a:t>
                      </a:r>
                      <a:r>
                        <a:rPr lang="en-US" sz="1800" b="1" kern="1200" dirty="0">
                          <a:solidFill>
                            <a:schemeClr val="accent2">
                              <a:lumMod val="50000"/>
                            </a:schemeClr>
                          </a:solidFill>
                          <a:effectLst/>
                          <a:latin typeface="+mn-lt"/>
                          <a:ea typeface="+mn-ea"/>
                          <a:cs typeface="+mn-cs"/>
                        </a:rPr>
                        <a:t>.00</a:t>
                      </a:r>
                    </a:p>
                  </a:txBody>
                  <a:tcPr marL="30617" marR="30617" marT="0" marB="0"/>
                </a:tc>
                <a:extLst>
                  <a:ext uri="{0D108BD9-81ED-4DB2-BD59-A6C34878D82A}">
                    <a16:rowId xmlns:a16="http://schemas.microsoft.com/office/drawing/2014/main" val="1378984536"/>
                  </a:ext>
                </a:extLst>
              </a:tr>
            </a:tbl>
          </a:graphicData>
        </a:graphic>
      </p:graphicFrame>
    </p:spTree>
    <p:extLst>
      <p:ext uri="{BB962C8B-B14F-4D97-AF65-F5344CB8AC3E}">
        <p14:creationId xmlns:p14="http://schemas.microsoft.com/office/powerpoint/2010/main" val="545429931"/>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7" name="Rectangle 6"/>
          <p:cNvSpPr/>
          <p:nvPr/>
        </p:nvSpPr>
        <p:spPr>
          <a:xfrm>
            <a:off x="-531446" y="120527"/>
            <a:ext cx="12562347" cy="7064045"/>
          </a:xfrm>
          <a:prstGeom prst="rect">
            <a:avLst/>
          </a:prstGeom>
          <a:solidFill>
            <a:schemeClr val="tx2">
              <a:lumMod val="75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9" name="Rectangle 8"/>
          <p:cNvSpPr/>
          <p:nvPr/>
        </p:nvSpPr>
        <p:spPr>
          <a:xfrm>
            <a:off x="-379046" y="168424"/>
            <a:ext cx="12562347" cy="7064045"/>
          </a:xfrm>
          <a:prstGeom prst="rect">
            <a:avLst/>
          </a:prstGeom>
          <a:solidFill>
            <a:schemeClr val="tx2">
              <a:lumMod val="75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3" name="TextBox 2"/>
          <p:cNvSpPr txBox="1"/>
          <p:nvPr/>
        </p:nvSpPr>
        <p:spPr>
          <a:xfrm>
            <a:off x="3141758" y="160171"/>
            <a:ext cx="4771071" cy="400110"/>
          </a:xfrm>
          <a:prstGeom prst="rec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B9420"/>
                </a:solidFill>
                <a:effectLst/>
                <a:uLnTx/>
                <a:uFillTx/>
                <a:latin typeface="Calibri" panose="020F0502020204030204"/>
                <a:ea typeface="+mn-ea"/>
                <a:cs typeface="+mn-cs"/>
              </a:rPr>
              <a:t>FOOD RELIEF AND PALLIATIVE </a:t>
            </a:r>
            <a:endParaRPr kumimoji="0" lang="en-US" sz="2000" b="0" i="0" u="none" strike="noStrike" kern="1200" cap="none" spc="0" normalizeH="0" baseline="0" noProof="0" dirty="0">
              <a:ln>
                <a:noFill/>
              </a:ln>
              <a:solidFill>
                <a:srgbClr val="FB9420"/>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6438683" y="552027"/>
            <a:ext cx="5245618" cy="469312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aphicFrame>
        <p:nvGraphicFramePr>
          <p:cNvPr id="5" name="Table 4"/>
          <p:cNvGraphicFramePr>
            <a:graphicFrameLocks noGrp="1"/>
          </p:cNvGraphicFramePr>
          <p:nvPr>
            <p:extLst>
              <p:ext uri="{D42A27DB-BD31-4B8C-83A1-F6EECF244321}">
                <p14:modId xmlns:p14="http://schemas.microsoft.com/office/powerpoint/2010/main" val="609502008"/>
              </p:ext>
            </p:extLst>
          </p:nvPr>
        </p:nvGraphicFramePr>
        <p:xfrm>
          <a:off x="74782" y="625837"/>
          <a:ext cx="4849731" cy="6138733"/>
        </p:xfrm>
        <a:graphic>
          <a:graphicData uri="http://schemas.openxmlformats.org/drawingml/2006/table">
            <a:tbl>
              <a:tblPr>
                <a:effectLst>
                  <a:innerShdw blurRad="63500" dist="50800" dir="18900000">
                    <a:prstClr val="black">
                      <a:alpha val="50000"/>
                    </a:prstClr>
                  </a:innerShdw>
                </a:effectLst>
                <a:tableStyleId>{616DA210-FB5B-4158-B5E0-FEB733F419BA}</a:tableStyleId>
              </a:tblPr>
              <a:tblGrid>
                <a:gridCol w="2035059">
                  <a:extLst>
                    <a:ext uri="{9D8B030D-6E8A-4147-A177-3AD203B41FA5}">
                      <a16:colId xmlns:a16="http://schemas.microsoft.com/office/drawing/2014/main" val="20000"/>
                    </a:ext>
                  </a:extLst>
                </a:gridCol>
                <a:gridCol w="1030651">
                  <a:extLst>
                    <a:ext uri="{9D8B030D-6E8A-4147-A177-3AD203B41FA5}">
                      <a16:colId xmlns:a16="http://schemas.microsoft.com/office/drawing/2014/main" val="20001"/>
                    </a:ext>
                  </a:extLst>
                </a:gridCol>
                <a:gridCol w="1784021">
                  <a:extLst>
                    <a:ext uri="{9D8B030D-6E8A-4147-A177-3AD203B41FA5}">
                      <a16:colId xmlns:a16="http://schemas.microsoft.com/office/drawing/2014/main" val="20002"/>
                    </a:ext>
                  </a:extLst>
                </a:gridCol>
              </a:tblGrid>
              <a:tr h="185184">
                <a:tc>
                  <a:txBody>
                    <a:bodyPr/>
                    <a:lstStyle/>
                    <a:p>
                      <a:pPr algn="l" fontAlgn="b"/>
                      <a:r>
                        <a:rPr lang="en-US" sz="1100" b="1" u="none" strike="noStrike" dirty="0">
                          <a:solidFill>
                            <a:schemeClr val="bg1"/>
                          </a:solidFill>
                          <a:effectLst/>
                          <a:latin typeface="Arial" panose="020B0604020202020204" pitchFamily="34" charset="0"/>
                          <a:cs typeface="Arial" panose="020B0604020202020204" pitchFamily="34" charset="0"/>
                        </a:rPr>
                        <a:t>LGA</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100" b="1" u="none" strike="noStrike" dirty="0">
                          <a:solidFill>
                            <a:schemeClr val="bg1"/>
                          </a:solidFill>
                          <a:effectLst/>
                          <a:latin typeface="Arial" panose="020B0604020202020204" pitchFamily="34" charset="0"/>
                          <a:cs typeface="Arial" panose="020B0604020202020204" pitchFamily="34" charset="0"/>
                        </a:rPr>
                        <a:t>COMMUNITIES</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b="1" u="none" strike="noStrike" dirty="0">
                          <a:solidFill>
                            <a:schemeClr val="bg1"/>
                          </a:solidFill>
                          <a:effectLst/>
                          <a:latin typeface="Arial" panose="020B0604020202020204" pitchFamily="34" charset="0"/>
                          <a:cs typeface="Arial" panose="020B0604020202020204" pitchFamily="34" charset="0"/>
                        </a:rPr>
                        <a:t>HOUSEHOLDS</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ATAKUMOSA  EAST</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60</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677</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ATAKUMOSA WEST</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60</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625</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AYEDAADE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60</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635</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12845">
                <a:tc>
                  <a:txBody>
                    <a:bodyPr/>
                    <a:lstStyle/>
                    <a:p>
                      <a:pPr algn="l" fontAlgn="b"/>
                      <a:r>
                        <a:rPr lang="en-US" sz="1100" u="none" strike="noStrike" dirty="0">
                          <a:solidFill>
                            <a:schemeClr val="bg1"/>
                          </a:solidFill>
                          <a:effectLst/>
                          <a:latin typeface="Arial" panose="020B0604020202020204" pitchFamily="34" charset="0"/>
                          <a:cs typeface="Arial" panose="020B0604020202020204" pitchFamily="34" charset="0"/>
                        </a:rPr>
                        <a:t>AYEDIRE</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60</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840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BOLUWADURO</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742</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BORIPE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60</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698</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EDE NORTH</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60</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671</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EDE SOUTH</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732</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85184">
                <a:tc>
                  <a:txBody>
                    <a:bodyPr/>
                    <a:lstStyle/>
                    <a:p>
                      <a:pPr algn="l" fontAlgn="b"/>
                      <a:r>
                        <a:rPr lang="en-US" sz="1100" u="none" strike="noStrike" dirty="0">
                          <a:solidFill>
                            <a:schemeClr val="bg1"/>
                          </a:solidFill>
                          <a:effectLst/>
                          <a:latin typeface="Arial" panose="020B0604020202020204" pitchFamily="34" charset="0"/>
                          <a:cs typeface="Arial" panose="020B0604020202020204" pitchFamily="34" charset="0"/>
                        </a:rPr>
                        <a:t>EGBEDORE</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59</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765</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EJIGBO</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30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697</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IFE CENTRAL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724</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IFE EAST</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724</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IFE EAST AREA OFFICE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692</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185184">
                <a:tc>
                  <a:txBody>
                    <a:bodyPr/>
                    <a:lstStyle/>
                    <a:p>
                      <a:pPr algn="l" fontAlgn="b"/>
                      <a:r>
                        <a:rPr lang="en-US" sz="1100" u="none" strike="noStrike" dirty="0">
                          <a:solidFill>
                            <a:schemeClr val="bg1"/>
                          </a:solidFill>
                          <a:effectLst/>
                          <a:latin typeface="Arial" panose="020B0604020202020204" pitchFamily="34" charset="0"/>
                          <a:cs typeface="Arial" panose="020B0604020202020204" pitchFamily="34" charset="0"/>
                        </a:rPr>
                        <a:t>IFE NORTH</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30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604</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IFE SOUTH</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700</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IFEDAYO</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30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704</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IFELODUN</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61</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665</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ILA</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750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ILESA EAST</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673</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9"/>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ILESA WEST</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684</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IREPODUN</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744</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IREWOLE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683</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185184">
                <a:tc>
                  <a:txBody>
                    <a:bodyPr/>
                    <a:lstStyle/>
                    <a:p>
                      <a:pPr algn="l" fontAlgn="b"/>
                      <a:r>
                        <a:rPr lang="en-US" sz="1100" u="none" strike="noStrike" dirty="0">
                          <a:solidFill>
                            <a:schemeClr val="bg1"/>
                          </a:solidFill>
                          <a:effectLst/>
                          <a:latin typeface="Arial" panose="020B0604020202020204" pitchFamily="34" charset="0"/>
                          <a:cs typeface="Arial" panose="020B0604020202020204" pitchFamily="34" charset="0"/>
                        </a:rPr>
                        <a:t>ISOKAN</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30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684</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3"/>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IWO</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541</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4"/>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OBOKUN</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59</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699</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5"/>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ODO OTIN</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681</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6"/>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OLA OLUWA</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713</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7"/>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OLORUNDA</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31</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704</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8"/>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ORIADE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56</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662</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9"/>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OROLU</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60</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691</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30"/>
                  </a:ext>
                </a:extLst>
              </a:tr>
              <a:tr h="185184">
                <a:tc>
                  <a:txBody>
                    <a:bodyPr/>
                    <a:lstStyle/>
                    <a:p>
                      <a:pPr algn="l" fontAlgn="b"/>
                      <a:r>
                        <a:rPr lang="en-US" sz="1100" u="none" strike="noStrike">
                          <a:solidFill>
                            <a:schemeClr val="bg1"/>
                          </a:solidFill>
                          <a:effectLst/>
                          <a:latin typeface="Arial" panose="020B0604020202020204" pitchFamily="34" charset="0"/>
                          <a:cs typeface="Arial" panose="020B0604020202020204" pitchFamily="34" charset="0"/>
                        </a:rPr>
                        <a:t>OSOGBO</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62</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100" u="none" strike="noStrike" dirty="0">
                          <a:solidFill>
                            <a:schemeClr val="bg1"/>
                          </a:solidFill>
                          <a:effectLst/>
                          <a:latin typeface="Arial" panose="020B0604020202020204" pitchFamily="34" charset="0"/>
                          <a:cs typeface="Arial" panose="020B0604020202020204" pitchFamily="34" charset="0"/>
                        </a:rPr>
                        <a:t>891</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31"/>
                  </a:ext>
                </a:extLst>
              </a:tr>
              <a:tr h="185184">
                <a:tc>
                  <a:txBody>
                    <a:bodyPr/>
                    <a:lstStyle/>
                    <a:p>
                      <a:pPr algn="l" fontAlgn="b"/>
                      <a:r>
                        <a:rPr lang="en-US" sz="1100" b="1" i="0" u="none" strike="noStrike" dirty="0">
                          <a:solidFill>
                            <a:schemeClr val="tx1"/>
                          </a:solidFill>
                          <a:effectLst/>
                          <a:latin typeface="Arial" panose="020B0604020202020204" pitchFamily="34" charset="0"/>
                          <a:cs typeface="Arial" panose="020B0604020202020204" pitchFamily="34" charset="0"/>
                        </a:rPr>
                        <a:t>TOTAL</a:t>
                      </a: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59642"/>
                    </a:solidFill>
                  </a:tcPr>
                </a:tc>
                <a:tc>
                  <a:txBody>
                    <a:bodyPr/>
                    <a:lstStyle/>
                    <a:p>
                      <a:pPr algn="ctr" fontAlgn="b"/>
                      <a:r>
                        <a:rPr lang="en-US" sz="1100" b="1" u="none" strike="noStrike">
                          <a:solidFill>
                            <a:schemeClr val="tx1"/>
                          </a:solidFill>
                          <a:effectLst/>
                          <a:latin typeface="Arial" panose="020B0604020202020204" pitchFamily="34" charset="0"/>
                          <a:cs typeface="Arial" panose="020B0604020202020204" pitchFamily="34" charset="0"/>
                        </a:rPr>
                        <a:t>1708</a:t>
                      </a:r>
                      <a:endParaRPr lang="en-US" sz="1100" b="1" i="0" u="none" strike="noStrike">
                        <a:solidFill>
                          <a:schemeClr val="tx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59642"/>
                    </a:solidFill>
                  </a:tcPr>
                </a:tc>
                <a:tc>
                  <a:txBody>
                    <a:bodyPr/>
                    <a:lstStyle/>
                    <a:p>
                      <a:pPr algn="ctr" fontAlgn="b"/>
                      <a:r>
                        <a:rPr lang="en-US" sz="1100" b="1" u="none" strike="noStrike" dirty="0">
                          <a:solidFill>
                            <a:schemeClr val="tx1"/>
                          </a:solidFill>
                          <a:effectLst/>
                          <a:latin typeface="Arial" panose="020B0604020202020204" pitchFamily="34" charset="0"/>
                          <a:cs typeface="Arial" panose="020B0604020202020204" pitchFamily="34" charset="0"/>
                        </a:rPr>
                        <a:t>21695</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10249" marR="10249" marT="10249"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59642"/>
                    </a:solidFill>
                  </a:tcPr>
                </a:tc>
                <a:extLst>
                  <a:ext uri="{0D108BD9-81ED-4DB2-BD59-A6C34878D82A}">
                    <a16:rowId xmlns:a16="http://schemas.microsoft.com/office/drawing/2014/main" val="10032"/>
                  </a:ext>
                </a:extLst>
              </a:tr>
            </a:tbl>
          </a:graphicData>
        </a:graphic>
      </p:graphicFrame>
      <p:sp>
        <p:nvSpPr>
          <p:cNvPr id="6" name="TextBox 5"/>
          <p:cNvSpPr txBox="1"/>
          <p:nvPr/>
        </p:nvSpPr>
        <p:spPr>
          <a:xfrm>
            <a:off x="6403235" y="5463105"/>
            <a:ext cx="5281066" cy="1569660"/>
          </a:xfrm>
          <a:prstGeom prst="rect">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R="0" lvl="0" algn="l" defTabSz="914400" rtl="0" eaLnBrk="1" fontAlgn="auto" latinLnBrk="0" hangingPunct="1">
              <a:lnSpc>
                <a:spcPct val="100000"/>
              </a:lnSpc>
              <a:spcBef>
                <a:spcPts val="0"/>
              </a:spcBef>
              <a:spcAft>
                <a:spcPts val="0"/>
              </a:spcAft>
              <a:buClrTx/>
              <a:buSzTx/>
              <a:defRPr/>
            </a:pPr>
            <a:r>
              <a:rPr lang="en-US" sz="1600" dirty="0">
                <a:solidFill>
                  <a:schemeClr val="bg1"/>
                </a:solidFill>
                <a:latin typeface="Arial" panose="020B0604020202020204" pitchFamily="34" charset="0"/>
                <a:cs typeface="Arial" panose="020B0604020202020204" pitchFamily="34" charset="0"/>
              </a:rPr>
              <a:t>A food support targeted at h</a:t>
            </a:r>
            <a:r>
              <a:rPr kumimoji="0" lang="en-US"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ouseholds</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with </a:t>
            </a: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People With Disabilities </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(PWD) households with members that are </a:t>
            </a: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chronically ill</a:t>
            </a:r>
            <a:r>
              <a:rPr lang="en-US" sz="1600" dirty="0">
                <a:solidFill>
                  <a:schemeClr val="bg1"/>
                </a:solidFill>
                <a:latin typeface="Arial" panose="020B0604020202020204" pitchFamily="34" charset="0"/>
                <a:cs typeface="Arial" panose="020B0604020202020204" pitchFamily="34" charset="0"/>
              </a:rPr>
              <a:t>, h</a:t>
            </a:r>
            <a:r>
              <a:rPr kumimoji="0" lang="en-US"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ouseholds</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with </a:t>
            </a: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Aged head, </a:t>
            </a:r>
            <a:r>
              <a:rPr lang="en-US" sz="1600" dirty="0">
                <a:solidFill>
                  <a:schemeClr val="bg1"/>
                </a:solidFill>
                <a:latin typeface="Arial" panose="020B0604020202020204" pitchFamily="34" charset="0"/>
                <a:cs typeface="Arial" panose="020B0604020202020204" pitchFamily="34" charset="0"/>
              </a:rPr>
              <a:t>h</a:t>
            </a:r>
            <a:r>
              <a:rPr kumimoji="0" lang="en-US"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ouseholds</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with </a:t>
            </a: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Widows</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as heads and </a:t>
            </a:r>
            <a:r>
              <a:rPr lang="en-US" sz="1600" dirty="0">
                <a:solidFill>
                  <a:schemeClr val="bg1"/>
                </a:solidFill>
                <a:latin typeface="Arial" panose="020B0604020202020204" pitchFamily="34" charset="0"/>
                <a:cs typeface="Arial" panose="020B0604020202020204" pitchFamily="34" charset="0"/>
              </a:rPr>
              <a:t>h</a:t>
            </a:r>
            <a:r>
              <a:rPr kumimoji="0" lang="en-US"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ouseholds</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not currently benefitting from any social safety net </a:t>
            </a:r>
            <a:r>
              <a:rPr kumimoji="0" lang="en-US"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programmes</a:t>
            </a:r>
            <a:endPar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8" name="Straight Connector 7"/>
          <p:cNvCxnSpPr/>
          <p:nvPr/>
        </p:nvCxnSpPr>
        <p:spPr>
          <a:xfrm>
            <a:off x="74782" y="798881"/>
            <a:ext cx="4541121" cy="0"/>
          </a:xfrm>
          <a:prstGeom prst="line">
            <a:avLst/>
          </a:prstGeom>
          <a:ln w="19050">
            <a:solidFill>
              <a:srgbClr val="35964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0347" y="181487"/>
            <a:ext cx="12562347" cy="7064045"/>
          </a:xfrm>
          <a:prstGeom prst="rect">
            <a:avLst/>
          </a:prstGeom>
          <a:solidFill>
            <a:schemeClr val="tx2">
              <a:lumMod val="75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2" name="Rectangle 1">
            <a:extLst>
              <a:ext uri="{FF2B5EF4-FFF2-40B4-BE49-F238E27FC236}">
                <a16:creationId xmlns:a16="http://schemas.microsoft.com/office/drawing/2014/main" id="{96CFCE8C-E138-078B-D619-3163F4ED5559}"/>
              </a:ext>
            </a:extLst>
          </p:cNvPr>
          <p:cNvSpPr/>
          <p:nvPr/>
        </p:nvSpPr>
        <p:spPr>
          <a:xfrm>
            <a:off x="3629078" y="2967335"/>
            <a:ext cx="4933851" cy="923330"/>
          </a:xfrm>
          <a:prstGeom prst="rect">
            <a:avLst/>
          </a:prstGeom>
          <a:noFill/>
        </p:spPr>
        <p:txBody>
          <a:bodyPr wrap="none" lIns="91440" tIns="45720" rIns="91440" bIns="45720">
            <a:spAutoFit/>
          </a:bodyPr>
          <a:lstStyle/>
          <a:p>
            <a:pPr algn="ctr"/>
            <a:r>
              <a:rPr lang="x-none"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PICTURE SPEAKS</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667735108"/>
      </p:ext>
    </p:extLst>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453B4E5-D90D-9C42-DAA1-4521EA8F103E}"/>
              </a:ext>
            </a:extLst>
          </p:cNvPr>
          <p:cNvSpPr>
            <a:spLocks noGrp="1"/>
          </p:cNvSpPr>
          <p:nvPr>
            <p:ph type="subTitle" idx="1"/>
          </p:nvPr>
        </p:nvSpPr>
        <p:spPr>
          <a:xfrm>
            <a:off x="789709" y="-731262"/>
            <a:ext cx="9878291" cy="644826"/>
          </a:xfrm>
        </p:spPr>
        <p:txBody>
          <a:bodyPr>
            <a:normAutofit/>
          </a:bodyPr>
          <a:lstStyle/>
          <a:p>
            <a:r>
              <a:rPr lang="en-GB" b="1" dirty="0">
                <a:solidFill>
                  <a:schemeClr val="accent2">
                    <a:lumMod val="75000"/>
                  </a:schemeClr>
                </a:solidFill>
                <a:latin typeface="Amasis MT Pro" panose="020F0502020204030204" pitchFamily="18" charset="0"/>
              </a:rPr>
              <a:t>VALUE FEMALE NETWORK (VFN) COLLABOORATES WITH SOCU </a:t>
            </a:r>
          </a:p>
        </p:txBody>
      </p:sp>
      <p:pic>
        <p:nvPicPr>
          <p:cNvPr id="9" name="Picture 8" descr="A group of people posing for a photo&#10;&#10;Description automatically generated">
            <a:extLst>
              <a:ext uri="{FF2B5EF4-FFF2-40B4-BE49-F238E27FC236}">
                <a16:creationId xmlns:a16="http://schemas.microsoft.com/office/drawing/2014/main" id="{AF5E4608-057B-8FE7-5320-12969B949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12618"/>
            <a:ext cx="11277600" cy="6234116"/>
          </a:xfrm>
          <a:prstGeom prst="rect">
            <a:avLst/>
          </a:prstGeom>
        </p:spPr>
      </p:pic>
      <p:sp>
        <p:nvSpPr>
          <p:cNvPr id="11" name="TextBox 10">
            <a:extLst>
              <a:ext uri="{FF2B5EF4-FFF2-40B4-BE49-F238E27FC236}">
                <a16:creationId xmlns:a16="http://schemas.microsoft.com/office/drawing/2014/main" id="{87D91C71-1035-7A8D-36F3-3CBE310D2C25}"/>
              </a:ext>
            </a:extLst>
          </p:cNvPr>
          <p:cNvSpPr txBox="1"/>
          <p:nvPr/>
        </p:nvSpPr>
        <p:spPr>
          <a:xfrm>
            <a:off x="1510142" y="27703"/>
            <a:ext cx="9268691" cy="523220"/>
          </a:xfrm>
          <a:prstGeom prst="rect">
            <a:avLst/>
          </a:prstGeom>
          <a:noFill/>
        </p:spPr>
        <p:txBody>
          <a:bodyPr wrap="square" rtlCol="0">
            <a:spAutoFit/>
          </a:bodyPr>
          <a:lstStyle/>
          <a:p>
            <a:r>
              <a:rPr lang="en-GB" sz="2800" b="1" dirty="0"/>
              <a:t>VALUE FEMALE NETWORK (VFN) COLLABORATES WITH SOCU</a:t>
            </a:r>
          </a:p>
        </p:txBody>
      </p:sp>
    </p:spTree>
    <p:extLst>
      <p:ext uri="{BB962C8B-B14F-4D97-AF65-F5344CB8AC3E}">
        <p14:creationId xmlns:p14="http://schemas.microsoft.com/office/powerpoint/2010/main" val="38727172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79046" y="181487"/>
            <a:ext cx="12562347" cy="7064045"/>
          </a:xfrm>
          <a:prstGeom prst="rect">
            <a:avLst/>
          </a:prstGeom>
          <a:solidFill>
            <a:schemeClr val="tx2">
              <a:lumMod val="75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pic>
        <p:nvPicPr>
          <p:cNvPr id="2" name="Picture 1">
            <a:extLst>
              <a:ext uri="{FF2B5EF4-FFF2-40B4-BE49-F238E27FC236}">
                <a16:creationId xmlns:a16="http://schemas.microsoft.com/office/drawing/2014/main" id="{007B255B-D1C8-F74D-B1F9-65E7126B78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651" y="-110340"/>
            <a:ext cx="3792586" cy="3180806"/>
          </a:xfrm>
          <a:prstGeom prst="rect">
            <a:avLst/>
          </a:prstGeom>
        </p:spPr>
      </p:pic>
      <p:pic>
        <p:nvPicPr>
          <p:cNvPr id="4" name="Picture 3">
            <a:extLst>
              <a:ext uri="{FF2B5EF4-FFF2-40B4-BE49-F238E27FC236}">
                <a16:creationId xmlns:a16="http://schemas.microsoft.com/office/drawing/2014/main" id="{A62E6814-8C44-FB85-B6ED-AEB9401FB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25" y="-123410"/>
            <a:ext cx="4127857" cy="3180806"/>
          </a:xfrm>
          <a:prstGeom prst="rect">
            <a:avLst/>
          </a:prstGeom>
        </p:spPr>
      </p:pic>
      <p:pic>
        <p:nvPicPr>
          <p:cNvPr id="5" name="Picture 4">
            <a:extLst>
              <a:ext uri="{FF2B5EF4-FFF2-40B4-BE49-F238E27FC236}">
                <a16:creationId xmlns:a16="http://schemas.microsoft.com/office/drawing/2014/main" id="{2E6846F9-E3DF-1AC0-A559-231742F05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7824" y="-136473"/>
            <a:ext cx="3862254" cy="3180806"/>
          </a:xfrm>
          <a:prstGeom prst="rect">
            <a:avLst/>
          </a:prstGeom>
        </p:spPr>
      </p:pic>
      <p:pic>
        <p:nvPicPr>
          <p:cNvPr id="7" name="Picture 6">
            <a:extLst>
              <a:ext uri="{FF2B5EF4-FFF2-40B4-BE49-F238E27FC236}">
                <a16:creationId xmlns:a16="http://schemas.microsoft.com/office/drawing/2014/main" id="{78B80299-5BEF-F069-BC30-A24EBC2404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2" y="3735982"/>
            <a:ext cx="3770818" cy="2365064"/>
          </a:xfrm>
          <a:prstGeom prst="rect">
            <a:avLst/>
          </a:prstGeom>
        </p:spPr>
      </p:pic>
      <p:pic>
        <p:nvPicPr>
          <p:cNvPr id="8" name="Picture 7">
            <a:extLst>
              <a:ext uri="{FF2B5EF4-FFF2-40B4-BE49-F238E27FC236}">
                <a16:creationId xmlns:a16="http://schemas.microsoft.com/office/drawing/2014/main" id="{1B81F8E5-1447-876E-3349-AE3C9BC92E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425" y="3723597"/>
            <a:ext cx="2320829" cy="2377439"/>
          </a:xfrm>
          <a:prstGeom prst="rect">
            <a:avLst/>
          </a:prstGeom>
        </p:spPr>
      </p:pic>
      <p:pic>
        <p:nvPicPr>
          <p:cNvPr id="9" name="Picture 8">
            <a:extLst>
              <a:ext uri="{FF2B5EF4-FFF2-40B4-BE49-F238E27FC236}">
                <a16:creationId xmlns:a16="http://schemas.microsoft.com/office/drawing/2014/main" id="{69E4A779-07EE-26D7-D69F-6D8959A0BC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6443" y="3722915"/>
            <a:ext cx="1963784" cy="2378127"/>
          </a:xfrm>
          <a:prstGeom prst="rect">
            <a:avLst/>
          </a:prstGeom>
        </p:spPr>
      </p:pic>
      <p:pic>
        <p:nvPicPr>
          <p:cNvPr id="10" name="Picture 9">
            <a:extLst>
              <a:ext uri="{FF2B5EF4-FFF2-40B4-BE49-F238E27FC236}">
                <a16:creationId xmlns:a16="http://schemas.microsoft.com/office/drawing/2014/main" id="{98E5AA9D-FE25-C25F-506A-91E25DD29F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99416" y="3735981"/>
            <a:ext cx="3722914" cy="2299062"/>
          </a:xfrm>
          <a:prstGeom prst="rect">
            <a:avLst/>
          </a:prstGeom>
        </p:spPr>
      </p:pic>
      <p:sp>
        <p:nvSpPr>
          <p:cNvPr id="11" name="TextBox 10"/>
          <p:cNvSpPr txBox="1"/>
          <p:nvPr/>
        </p:nvSpPr>
        <p:spPr>
          <a:xfrm>
            <a:off x="444140" y="3030587"/>
            <a:ext cx="3618411" cy="369332"/>
          </a:xfrm>
          <a:prstGeom prst="rect">
            <a:avLst/>
          </a:prstGeom>
          <a:noFill/>
        </p:spPr>
        <p:txBody>
          <a:bodyPr wrap="square" rtlCol="0">
            <a:spAutoFit/>
          </a:bodyPr>
          <a:lstStyle/>
          <a:p>
            <a:r>
              <a:rPr lang="x-none" b="1" dirty="0">
                <a:ln w="12700">
                  <a:solidFill>
                    <a:schemeClr val="accent5"/>
                  </a:solidFill>
                  <a:prstDash val="solid"/>
                </a:ln>
                <a:solidFill>
                  <a:schemeClr val="bg1"/>
                </a:solidFill>
              </a:rPr>
              <a:t>HARMONISATION OF GROUP LISTS</a:t>
            </a:r>
            <a:endParaRPr lang="en-US" dirty="0">
              <a:solidFill>
                <a:schemeClr val="bg1"/>
              </a:solidFill>
            </a:endParaRPr>
          </a:p>
        </p:txBody>
      </p:sp>
      <p:sp>
        <p:nvSpPr>
          <p:cNvPr id="12" name="TextBox 11"/>
          <p:cNvSpPr txBox="1"/>
          <p:nvPr/>
        </p:nvSpPr>
        <p:spPr>
          <a:xfrm>
            <a:off x="4376058" y="3024738"/>
            <a:ext cx="3304901" cy="369332"/>
          </a:xfrm>
          <a:prstGeom prst="rect">
            <a:avLst/>
          </a:prstGeom>
          <a:noFill/>
        </p:spPr>
        <p:txBody>
          <a:bodyPr wrap="square" rtlCol="0">
            <a:spAutoFit/>
          </a:bodyPr>
          <a:lstStyle/>
          <a:p>
            <a:r>
              <a:rPr lang="x-none" dirty="0">
                <a:ln w="10160">
                  <a:solidFill>
                    <a:schemeClr val="accent5"/>
                  </a:solidFill>
                  <a:prstDash val="solid"/>
                </a:ln>
                <a:solidFill>
                  <a:schemeClr val="bg1"/>
                </a:solidFill>
                <a:effectLst>
                  <a:outerShdw blurRad="38100" dist="22860" dir="5400000" algn="tl" rotWithShape="0">
                    <a:srgbClr val="000000">
                      <a:alpha val="30000"/>
                    </a:srgbClr>
                  </a:outerShdw>
                </a:effectLst>
              </a:rPr>
              <a:t>FOCUS GROUP DISCUSSIONS</a:t>
            </a:r>
            <a:endParaRPr lang="en-US" dirty="0">
              <a:solidFill>
                <a:schemeClr val="bg1"/>
              </a:solidFill>
            </a:endParaRPr>
          </a:p>
        </p:txBody>
      </p:sp>
      <p:sp>
        <p:nvSpPr>
          <p:cNvPr id="13" name="TextBox 12"/>
          <p:cNvSpPr txBox="1"/>
          <p:nvPr/>
        </p:nvSpPr>
        <p:spPr>
          <a:xfrm>
            <a:off x="8216534" y="3031268"/>
            <a:ext cx="4127865" cy="369332"/>
          </a:xfrm>
          <a:prstGeom prst="rect">
            <a:avLst/>
          </a:prstGeom>
          <a:noFill/>
        </p:spPr>
        <p:txBody>
          <a:bodyPr wrap="square" rtlCol="0">
            <a:spAutoFit/>
          </a:bodyPr>
          <a:lstStyle/>
          <a:p>
            <a:r>
              <a:rPr lang="en-US" b="1" dirty="0">
                <a:ln w="10160">
                  <a:solidFill>
                    <a:schemeClr val="accent5"/>
                  </a:solidFill>
                  <a:prstDash val="solid"/>
                </a:ln>
                <a:solidFill>
                  <a:schemeClr val="bg1"/>
                </a:solidFill>
                <a:effectLst>
                  <a:outerShdw blurRad="38100" dist="22860" dir="5400000" algn="tl" rotWithShape="0">
                    <a:srgbClr val="000000">
                      <a:alpha val="30000"/>
                    </a:srgbClr>
                  </a:outerShdw>
                </a:effectLst>
              </a:rPr>
              <a:t>TYPICAL DWELLING CHARACTERIZATION</a:t>
            </a:r>
            <a:endParaRPr lang="en-US" dirty="0">
              <a:solidFill>
                <a:schemeClr val="bg1"/>
              </a:solidFill>
            </a:endParaRPr>
          </a:p>
        </p:txBody>
      </p:sp>
      <p:sp>
        <p:nvSpPr>
          <p:cNvPr id="14" name="TextBox 13"/>
          <p:cNvSpPr txBox="1"/>
          <p:nvPr/>
        </p:nvSpPr>
        <p:spPr>
          <a:xfrm>
            <a:off x="587829" y="6113415"/>
            <a:ext cx="3095894" cy="369332"/>
          </a:xfrm>
          <a:prstGeom prst="rect">
            <a:avLst/>
          </a:prstGeom>
          <a:noFill/>
        </p:spPr>
        <p:txBody>
          <a:bodyPr wrap="square" rtlCol="0">
            <a:spAutoFit/>
          </a:bodyPr>
          <a:lstStyle/>
          <a:p>
            <a:r>
              <a:rPr lang="en-US" b="1" dirty="0">
                <a:ln w="10160">
                  <a:solidFill>
                    <a:schemeClr val="accent5"/>
                  </a:solidFill>
                  <a:prstDash val="solid"/>
                </a:ln>
                <a:solidFill>
                  <a:schemeClr val="bg1"/>
                </a:solidFill>
                <a:effectLst>
                  <a:outerShdw blurRad="38100" dist="22860" dir="5400000" algn="tl" rotWithShape="0">
                    <a:srgbClr val="000000">
                      <a:alpha val="30000"/>
                    </a:srgbClr>
                  </a:outerShdw>
                </a:effectLst>
              </a:rPr>
              <a:t>POTENTIAL BENEFICIARY</a:t>
            </a:r>
            <a:endParaRPr lang="en-US" dirty="0">
              <a:solidFill>
                <a:schemeClr val="bg1"/>
              </a:solidFill>
            </a:endParaRPr>
          </a:p>
        </p:txBody>
      </p:sp>
      <p:sp>
        <p:nvSpPr>
          <p:cNvPr id="17" name="TextBox 16"/>
          <p:cNvSpPr txBox="1"/>
          <p:nvPr/>
        </p:nvSpPr>
        <p:spPr>
          <a:xfrm>
            <a:off x="6505304" y="6087289"/>
            <a:ext cx="1802672" cy="738664"/>
          </a:xfrm>
          <a:prstGeom prst="rect">
            <a:avLst/>
          </a:prstGeom>
          <a:noFill/>
        </p:spPr>
        <p:txBody>
          <a:bodyPr wrap="square" rtlCol="0">
            <a:spAutoFit/>
          </a:bodyPr>
          <a:lstStyle/>
          <a:p>
            <a:r>
              <a:rPr lang="en-US" sz="1400" dirty="0">
                <a:ln w="10160">
                  <a:solidFill>
                    <a:schemeClr val="accent5"/>
                  </a:solidFill>
                  <a:prstDash val="solid"/>
                </a:ln>
                <a:solidFill>
                  <a:schemeClr val="bg1"/>
                </a:solidFill>
                <a:effectLst>
                  <a:outerShdw blurRad="38100" dist="22860" dir="5400000" algn="tl" rotWithShape="0">
                    <a:srgbClr val="000000">
                      <a:alpha val="30000"/>
                    </a:srgbClr>
                  </a:outerShdw>
                </a:effectLst>
              </a:rPr>
              <a:t>COMMUNITY LEADER THUMB PRINTING THE FINAL LIST</a:t>
            </a:r>
            <a:endParaRPr lang="en-US" sz="1400" dirty="0">
              <a:solidFill>
                <a:schemeClr val="bg1"/>
              </a:solidFill>
            </a:endParaRPr>
          </a:p>
        </p:txBody>
      </p:sp>
      <p:sp>
        <p:nvSpPr>
          <p:cNvPr id="18" name="TextBox 17"/>
          <p:cNvSpPr txBox="1"/>
          <p:nvPr/>
        </p:nvSpPr>
        <p:spPr>
          <a:xfrm>
            <a:off x="4297680" y="6141325"/>
            <a:ext cx="2085700" cy="369332"/>
          </a:xfrm>
          <a:prstGeom prst="rect">
            <a:avLst/>
          </a:prstGeom>
          <a:noFill/>
        </p:spPr>
        <p:txBody>
          <a:bodyPr wrap="square" rtlCol="0">
            <a:spAutoFit/>
          </a:bodyPr>
          <a:lstStyle/>
          <a:p>
            <a:r>
              <a:rPr lang="en-US" b="1" dirty="0">
                <a:ln w="12700">
                  <a:solidFill>
                    <a:schemeClr val="accent5"/>
                  </a:solidFill>
                  <a:prstDash val="solid"/>
                </a:ln>
                <a:solidFill>
                  <a:schemeClr val="bg1"/>
                </a:solidFill>
              </a:rPr>
              <a:t>DATA CAPTURING</a:t>
            </a:r>
            <a:endParaRPr lang="en-US" dirty="0">
              <a:solidFill>
                <a:schemeClr val="bg1"/>
              </a:solidFill>
            </a:endParaRPr>
          </a:p>
        </p:txBody>
      </p:sp>
      <p:sp>
        <p:nvSpPr>
          <p:cNvPr id="19" name="TextBox 18"/>
          <p:cNvSpPr txBox="1"/>
          <p:nvPr/>
        </p:nvSpPr>
        <p:spPr>
          <a:xfrm>
            <a:off x="8429901" y="6074226"/>
            <a:ext cx="3640178" cy="646331"/>
          </a:xfrm>
          <a:prstGeom prst="rect">
            <a:avLst/>
          </a:prstGeom>
          <a:noFill/>
        </p:spPr>
        <p:txBody>
          <a:bodyPr wrap="square" rtlCol="0">
            <a:spAutoFit/>
          </a:bodyPr>
          <a:lstStyle/>
          <a:p>
            <a:r>
              <a:rPr lang="en-US" b="1" dirty="0">
                <a:ln w="10160">
                  <a:solidFill>
                    <a:schemeClr val="accent5"/>
                  </a:solidFill>
                  <a:prstDash val="solid"/>
                </a:ln>
                <a:solidFill>
                  <a:schemeClr val="bg1"/>
                </a:solidFill>
                <a:effectLst>
                  <a:outerShdw blurRad="38100" dist="22860" dir="5400000" algn="tl" rotWithShape="0">
                    <a:srgbClr val="000000">
                      <a:alpha val="30000"/>
                    </a:srgbClr>
                  </a:outerShdw>
                </a:effectLst>
              </a:rPr>
              <a:t>STATE COORDINATOR MONITORING OF THE ENUMERATOR</a:t>
            </a:r>
            <a:endParaRPr lang="en-US" dirty="0">
              <a:solidFill>
                <a:schemeClr val="bg1"/>
              </a:solidFill>
            </a:endParaRPr>
          </a:p>
        </p:txBody>
      </p:sp>
    </p:spTree>
    <p:extLst>
      <p:ext uri="{BB962C8B-B14F-4D97-AF65-F5344CB8AC3E}">
        <p14:creationId xmlns:p14="http://schemas.microsoft.com/office/powerpoint/2010/main" val="1187414701"/>
      </p:ext>
    </p:extLst>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562347" cy="7064045"/>
          </a:xfrm>
          <a:prstGeom prst="rect">
            <a:avLst/>
          </a:prstGeom>
          <a:solidFill>
            <a:schemeClr val="tx2">
              <a:lumMod val="75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2" name="Title 1"/>
          <p:cNvSpPr>
            <a:spLocks noGrp="1"/>
          </p:cNvSpPr>
          <p:nvPr>
            <p:ph type="title"/>
          </p:nvPr>
        </p:nvSpPr>
        <p:spPr>
          <a:xfrm>
            <a:off x="3166765" y="357706"/>
            <a:ext cx="5270181" cy="876821"/>
          </a:xfrm>
          <a:solidFill>
            <a:schemeClr val="accent6">
              <a:lumMod val="50000"/>
            </a:schemeClr>
          </a:solidFill>
          <a:ln>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en-US" sz="3600" dirty="0">
                <a:solidFill>
                  <a:schemeClr val="bg1"/>
                </a:solidFill>
              </a:rPr>
              <a:t>POTENTIAL BENEFICIARIES</a:t>
            </a:r>
          </a:p>
        </p:txBody>
      </p:sp>
      <p:pic>
        <p:nvPicPr>
          <p:cNvPr id="4" name="Content Placeholder 3"/>
          <p:cNvPicPr>
            <a:picLocks noGrp="1" noChangeAspect="1"/>
          </p:cNvPicPr>
          <p:nvPr>
            <p:ph idx="1"/>
          </p:nvPr>
        </p:nvPicPr>
        <p:blipFill>
          <a:blip r:embed="rId2"/>
          <a:stretch>
            <a:fillRect/>
          </a:stretch>
        </p:blipFill>
        <p:spPr>
          <a:xfrm>
            <a:off x="316268" y="1730091"/>
            <a:ext cx="3263503" cy="4351338"/>
          </a:xfrm>
          <a:prstGeom prst="rect">
            <a:avLst/>
          </a:prstGeom>
        </p:spPr>
      </p:pic>
      <p:pic>
        <p:nvPicPr>
          <p:cNvPr id="5" name="Picture 4">
            <a:extLst>
              <a:ext uri="{FF2B5EF4-FFF2-40B4-BE49-F238E27FC236}">
                <a16:creationId xmlns:a16="http://schemas.microsoft.com/office/drawing/2014/main" id="{78B80299-5BEF-F069-BC30-A24EBC240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2068" y="1592233"/>
            <a:ext cx="3135866" cy="2063987"/>
          </a:xfrm>
          <a:prstGeom prst="rect">
            <a:avLst/>
          </a:prstGeom>
        </p:spPr>
      </p:pic>
      <p:pic>
        <p:nvPicPr>
          <p:cNvPr id="6" name="Picture 5">
            <a:extLst>
              <a:ext uri="{FF2B5EF4-FFF2-40B4-BE49-F238E27FC236}">
                <a16:creationId xmlns:a16="http://schemas.microsoft.com/office/drawing/2014/main" id="{0D803F08-8749-E50C-A107-7F43FF5EDE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923" y="3794078"/>
            <a:ext cx="3135867" cy="2287351"/>
          </a:xfrm>
          <a:prstGeom prst="rect">
            <a:avLst/>
          </a:prstGeom>
        </p:spPr>
      </p:pic>
      <p:pic>
        <p:nvPicPr>
          <p:cNvPr id="7" name="Picture 6"/>
          <p:cNvPicPr>
            <a:picLocks noChangeAspect="1"/>
          </p:cNvPicPr>
          <p:nvPr/>
        </p:nvPicPr>
        <p:blipFill>
          <a:blip r:embed="rId5"/>
          <a:stretch>
            <a:fillRect/>
          </a:stretch>
        </p:blipFill>
        <p:spPr>
          <a:xfrm>
            <a:off x="8032087" y="1730091"/>
            <a:ext cx="2560877" cy="4351338"/>
          </a:xfrm>
          <a:prstGeom prst="rect">
            <a:avLst/>
          </a:prstGeom>
        </p:spPr>
      </p:pic>
    </p:spTree>
    <p:extLst>
      <p:ext uri="{BB962C8B-B14F-4D97-AF65-F5344CB8AC3E}">
        <p14:creationId xmlns:p14="http://schemas.microsoft.com/office/powerpoint/2010/main" val="1909096556"/>
      </p:ext>
    </p:extLst>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562347" cy="7064045"/>
          </a:xfrm>
          <a:prstGeom prst="rect">
            <a:avLst/>
          </a:prstGeom>
          <a:solidFill>
            <a:schemeClr val="tx2">
              <a:lumMod val="75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2" name="TextBox 1"/>
          <p:cNvSpPr txBox="1"/>
          <p:nvPr/>
        </p:nvSpPr>
        <p:spPr>
          <a:xfrm>
            <a:off x="2381238" y="141334"/>
            <a:ext cx="7028757" cy="523220"/>
          </a:xfrm>
          <a:prstGeom prst="rect">
            <a:avLst/>
          </a:prstGeom>
          <a:solidFill>
            <a:schemeClr val="accent6">
              <a:lumMod val="50000"/>
            </a:schemeClr>
          </a:solidFill>
          <a:ln>
            <a:solidFill>
              <a:schemeClr val="accent2">
                <a:lumMod val="60000"/>
                <a:lumOff val="40000"/>
              </a:schemeClr>
            </a:solidFill>
          </a:ln>
        </p:spPr>
        <p:txBody>
          <a:bodyPr wrap="square" rtlCol="0">
            <a:spAutoFit/>
          </a:bodyPr>
          <a:lstStyle/>
          <a:p>
            <a:pPr algn="ctr"/>
            <a:r>
              <a:rPr lang="en-US" sz="2800" b="1" dirty="0">
                <a:solidFill>
                  <a:schemeClr val="bg1"/>
                </a:solidFill>
              </a:rPr>
              <a:t>COMMUNITY BASED TARGETING</a:t>
            </a:r>
            <a:r>
              <a:rPr lang="x-none" sz="2800" b="1" dirty="0">
                <a:solidFill>
                  <a:schemeClr val="bg1"/>
                </a:solidFill>
              </a:rPr>
              <a:t> PROCESS</a:t>
            </a:r>
            <a:endParaRPr lang="en-US" sz="2800" b="1"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8536" y="813409"/>
            <a:ext cx="3997234" cy="2737371"/>
          </a:xfrm>
          <a:prstGeom prst="rect">
            <a:avLst/>
          </a:prstGeom>
        </p:spPr>
      </p:pic>
      <p:pic>
        <p:nvPicPr>
          <p:cNvPr id="6" name="Picture 5">
            <a:extLst>
              <a:ext uri="{FF2B5EF4-FFF2-40B4-BE49-F238E27FC236}">
                <a16:creationId xmlns:a16="http://schemas.microsoft.com/office/drawing/2014/main" id="{44ED556B-68C8-BE8A-00FD-96A2314D34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4801" y="826315"/>
            <a:ext cx="4345198" cy="2678328"/>
          </a:xfrm>
          <a:prstGeom prst="rect">
            <a:avLst/>
          </a:prstGeom>
        </p:spPr>
      </p:pic>
      <p:pic>
        <p:nvPicPr>
          <p:cNvPr id="8" name="Picture 7">
            <a:extLst>
              <a:ext uri="{FF2B5EF4-FFF2-40B4-BE49-F238E27FC236}">
                <a16:creationId xmlns:a16="http://schemas.microsoft.com/office/drawing/2014/main" id="{80439A2E-2D13-D140-EAEF-A4FE1A577F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536" y="3696787"/>
            <a:ext cx="3997234" cy="2650866"/>
          </a:xfrm>
          <a:prstGeom prst="rect">
            <a:avLst/>
          </a:prstGeom>
        </p:spPr>
      </p:pic>
      <p:pic>
        <p:nvPicPr>
          <p:cNvPr id="9" name="Picture 8">
            <a:extLst>
              <a:ext uri="{FF2B5EF4-FFF2-40B4-BE49-F238E27FC236}">
                <a16:creationId xmlns:a16="http://schemas.microsoft.com/office/drawing/2014/main" id="{93769AC4-9F07-1959-F8ED-C7EC26F726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2360" y="3698370"/>
            <a:ext cx="4227639" cy="2676994"/>
          </a:xfrm>
          <a:prstGeom prst="rect">
            <a:avLst/>
          </a:prstGeom>
        </p:spPr>
      </p:pic>
      <p:sp>
        <p:nvSpPr>
          <p:cNvPr id="12" name="TextBox 11"/>
          <p:cNvSpPr txBox="1"/>
          <p:nvPr/>
        </p:nvSpPr>
        <p:spPr>
          <a:xfrm rot="16200000">
            <a:off x="-225086" y="2025725"/>
            <a:ext cx="2737373" cy="338554"/>
          </a:xfrm>
          <a:prstGeom prst="rect">
            <a:avLst/>
          </a:prstGeom>
          <a:noFill/>
        </p:spPr>
        <p:txBody>
          <a:bodyPr wrap="square" rtlCol="0">
            <a:spAutoFit/>
          </a:bodyPr>
          <a:lstStyle/>
          <a:p>
            <a:r>
              <a:rPr lang="en-US"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Sensitization &amp; Mobilization</a:t>
            </a:r>
          </a:p>
        </p:txBody>
      </p:sp>
      <p:sp>
        <p:nvSpPr>
          <p:cNvPr id="13" name="TextBox 12"/>
          <p:cNvSpPr txBox="1"/>
          <p:nvPr/>
        </p:nvSpPr>
        <p:spPr>
          <a:xfrm rot="16200000">
            <a:off x="5537664" y="1891701"/>
            <a:ext cx="2678328" cy="338554"/>
          </a:xfrm>
          <a:prstGeom prst="rect">
            <a:avLst/>
          </a:prstGeom>
          <a:noFill/>
        </p:spPr>
        <p:txBody>
          <a:bodyPr wrap="square" rtlCol="0">
            <a:spAutoFit/>
          </a:bodyPr>
          <a:lstStyle/>
          <a:p>
            <a:r>
              <a:rPr lang="en-US"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Community Engagement</a:t>
            </a:r>
          </a:p>
        </p:txBody>
      </p:sp>
      <p:sp>
        <p:nvSpPr>
          <p:cNvPr id="14" name="TextBox 13"/>
          <p:cNvSpPr txBox="1"/>
          <p:nvPr/>
        </p:nvSpPr>
        <p:spPr>
          <a:xfrm>
            <a:off x="1195311" y="6357146"/>
            <a:ext cx="4500095" cy="523220"/>
          </a:xfrm>
          <a:prstGeom prst="rect">
            <a:avLst/>
          </a:prstGeom>
          <a:noFill/>
        </p:spPr>
        <p:txBody>
          <a:bodyPr wrap="square" rtlCol="0">
            <a:spAutoFit/>
          </a:bodyPr>
          <a:lstStyle/>
          <a:p>
            <a:r>
              <a:rPr lang="en-US" sz="1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The final list is signed by community leaders (male &amp; female) and LG Desk Officers before data collection </a:t>
            </a:r>
          </a:p>
        </p:txBody>
      </p:sp>
      <p:sp>
        <p:nvSpPr>
          <p:cNvPr id="16" name="TextBox 15"/>
          <p:cNvSpPr txBox="1"/>
          <p:nvPr/>
        </p:nvSpPr>
        <p:spPr>
          <a:xfrm>
            <a:off x="7151977" y="6308653"/>
            <a:ext cx="4278022" cy="523220"/>
          </a:xfrm>
          <a:prstGeom prst="rect">
            <a:avLst/>
          </a:prstGeom>
          <a:noFill/>
        </p:spPr>
        <p:txBody>
          <a:bodyPr wrap="square" rtlCol="0">
            <a:spAutoFit/>
          </a:bodyPr>
          <a:lstStyle/>
          <a:p>
            <a:r>
              <a:rPr lang="en-US" sz="1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Data captured on field are transmitted electronically to the designated server</a:t>
            </a:r>
            <a:endParaRPr lang="en-US" sz="1400" dirty="0">
              <a:solidFill>
                <a:schemeClr val="bg1"/>
              </a:solidFill>
            </a:endParaRPr>
          </a:p>
        </p:txBody>
      </p:sp>
    </p:spTree>
    <p:extLst>
      <p:ext uri="{BB962C8B-B14F-4D97-AF65-F5344CB8AC3E}">
        <p14:creationId xmlns:p14="http://schemas.microsoft.com/office/powerpoint/2010/main" val="2724592694"/>
      </p:ext>
    </p:extLst>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6141" y="0"/>
            <a:ext cx="12475251" cy="7040881"/>
          </a:xfrm>
          <a:prstGeom prst="rect">
            <a:avLst/>
          </a:prstGeom>
          <a:solidFill>
            <a:schemeClr val="tx2">
              <a:lumMod val="75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4" name="TextBox 3">
            <a:extLst>
              <a:ext uri="{FF2B5EF4-FFF2-40B4-BE49-F238E27FC236}">
                <a16:creationId xmlns:a16="http://schemas.microsoft.com/office/drawing/2014/main" id="{A540FA7C-ADD5-362F-686B-2A0708349F68}"/>
              </a:ext>
            </a:extLst>
          </p:cNvPr>
          <p:cNvSpPr txBox="1"/>
          <p:nvPr/>
        </p:nvSpPr>
        <p:spPr>
          <a:xfrm>
            <a:off x="509451" y="339914"/>
            <a:ext cx="2638645" cy="400110"/>
          </a:xfrm>
          <a:prstGeom prst="rec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000" dirty="0">
                <a:solidFill>
                  <a:schemeClr val="bg1"/>
                </a:solidFill>
              </a:rPr>
              <a:t>Who We Are</a:t>
            </a:r>
            <a:endParaRPr lang="x-none" sz="2000" dirty="0">
              <a:solidFill>
                <a:schemeClr val="bg1"/>
              </a:solidFill>
            </a:endParaRPr>
          </a:p>
        </p:txBody>
      </p:sp>
      <p:sp>
        <p:nvSpPr>
          <p:cNvPr id="8" name="TextBox 7">
            <a:extLst>
              <a:ext uri="{FF2B5EF4-FFF2-40B4-BE49-F238E27FC236}">
                <a16:creationId xmlns:a16="http://schemas.microsoft.com/office/drawing/2014/main" id="{B13D2259-8DB0-B7DC-423A-2565C590A026}"/>
              </a:ext>
            </a:extLst>
          </p:cNvPr>
          <p:cNvSpPr txBox="1"/>
          <p:nvPr/>
        </p:nvSpPr>
        <p:spPr>
          <a:xfrm>
            <a:off x="285306" y="1326261"/>
            <a:ext cx="11621387" cy="3785652"/>
          </a:xfrm>
          <a:prstGeom prst="rect">
            <a:avLst/>
          </a:prstGeom>
          <a:noFill/>
        </p:spPr>
        <p:txBody>
          <a:bodyPr wrap="square" rtlCol="0">
            <a:spAutoFit/>
          </a:bodyPr>
          <a:lstStyle/>
          <a:p>
            <a:pPr algn="just"/>
            <a:r>
              <a:rPr lang="en-US" sz="2400" dirty="0">
                <a:solidFill>
                  <a:schemeClr val="bg1"/>
                </a:solidFill>
              </a:rPr>
              <a:t>The State Operations Coordinating Unit (SOCU)  is the coordinating office of the National Social Safety Net Projects (NASSP) in the Sate.</a:t>
            </a:r>
          </a:p>
          <a:p>
            <a:pPr algn="just"/>
            <a:endParaRPr lang="en-US" sz="2400" dirty="0">
              <a:solidFill>
                <a:schemeClr val="bg1"/>
              </a:solidFill>
            </a:endParaRPr>
          </a:p>
          <a:p>
            <a:pPr algn="just"/>
            <a:r>
              <a:rPr lang="en-US" sz="2400" dirty="0">
                <a:solidFill>
                  <a:schemeClr val="bg1"/>
                </a:solidFill>
              </a:rPr>
              <a:t> It is an agency under the Ministry of Economic Planning, Budget </a:t>
            </a:r>
            <a:r>
              <a:rPr lang="en-US" sz="2400">
                <a:solidFill>
                  <a:schemeClr val="bg1"/>
                </a:solidFill>
              </a:rPr>
              <a:t>and Development </a:t>
            </a:r>
            <a:r>
              <a:rPr lang="en-US" sz="2400" dirty="0">
                <a:solidFill>
                  <a:schemeClr val="bg1"/>
                </a:solidFill>
              </a:rPr>
              <a:t>that collects and warehouse demographic, welfare, employment and assets data of Poor and Vulnerable household in Osun State.  SOCU also collects data of community amenities and infrastructure such as health care facilities, access to electricity, access roads, access to banks, and available GSM networks, which are mainly used for policy-making.</a:t>
            </a:r>
          </a:p>
          <a:p>
            <a:pPr algn="just"/>
            <a:r>
              <a:rPr lang="en-US" sz="2400" dirty="0">
                <a:solidFill>
                  <a:schemeClr val="bg1"/>
                </a:solidFill>
              </a:rPr>
              <a:t>The data collection started in 2014  using tested and globally accredited targeting methods such as geographical targeting, Community Based targeting (CBT), and Proxy Means Tests.</a:t>
            </a:r>
            <a:endParaRPr lang="x-none" sz="2400" dirty="0">
              <a:solidFill>
                <a:schemeClr val="bg1"/>
              </a:solidFill>
            </a:endParaRPr>
          </a:p>
        </p:txBody>
      </p:sp>
      <p:sp>
        <p:nvSpPr>
          <p:cNvPr id="14" name="TextBox 13">
            <a:extLst>
              <a:ext uri="{FF2B5EF4-FFF2-40B4-BE49-F238E27FC236}">
                <a16:creationId xmlns:a16="http://schemas.microsoft.com/office/drawing/2014/main" id="{E0E177B2-E7E9-4F28-E783-CE05064A3248}"/>
              </a:ext>
            </a:extLst>
          </p:cNvPr>
          <p:cNvSpPr txBox="1"/>
          <p:nvPr/>
        </p:nvSpPr>
        <p:spPr>
          <a:xfrm>
            <a:off x="492494" y="5976175"/>
            <a:ext cx="11578857" cy="40011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NASSP </a:t>
            </a:r>
            <a:r>
              <a:rPr lang="en-US" sz="20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is an offshoot of the Youth Employment and Social Support Operation (</a:t>
            </a: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YESSO</a:t>
            </a:r>
            <a:r>
              <a:rPr lang="en-US" sz="20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t>
            </a:r>
            <a:endParaRPr lang="x-none" sz="2000" dirty="0">
              <a:solidFill>
                <a:schemeClr val="bg1"/>
              </a:solidFill>
            </a:endParaRPr>
          </a:p>
        </p:txBody>
      </p:sp>
      <p:cxnSp>
        <p:nvCxnSpPr>
          <p:cNvPr id="15" name="Straight Connector 14">
            <a:extLst>
              <a:ext uri="{FF2B5EF4-FFF2-40B4-BE49-F238E27FC236}">
                <a16:creationId xmlns:a16="http://schemas.microsoft.com/office/drawing/2014/main" id="{75B1C6A5-96EC-703C-1E09-B9D01D54D016}"/>
              </a:ext>
            </a:extLst>
          </p:cNvPr>
          <p:cNvCxnSpPr>
            <a:cxnSpLocks/>
          </p:cNvCxnSpPr>
          <p:nvPr/>
        </p:nvCxnSpPr>
        <p:spPr>
          <a:xfrm flipV="1">
            <a:off x="44296" y="5181886"/>
            <a:ext cx="12475251" cy="73212"/>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1" name="Straight Connector 20">
            <a:extLst>
              <a:ext uri="{FF2B5EF4-FFF2-40B4-BE49-F238E27FC236}">
                <a16:creationId xmlns:a16="http://schemas.microsoft.com/office/drawing/2014/main" id="{E5BF6ED9-213F-6224-E3E7-B61D0C7A4164}"/>
              </a:ext>
            </a:extLst>
          </p:cNvPr>
          <p:cNvCxnSpPr>
            <a:cxnSpLocks/>
          </p:cNvCxnSpPr>
          <p:nvPr/>
        </p:nvCxnSpPr>
        <p:spPr>
          <a:xfrm flipV="1">
            <a:off x="0" y="1124266"/>
            <a:ext cx="12475251" cy="16776"/>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9" name="TextBox 8">
            <a:extLst>
              <a:ext uri="{FF2B5EF4-FFF2-40B4-BE49-F238E27FC236}">
                <a16:creationId xmlns:a16="http://schemas.microsoft.com/office/drawing/2014/main" id="{A540FA7C-ADD5-362F-686B-2A0708349F68}"/>
              </a:ext>
            </a:extLst>
          </p:cNvPr>
          <p:cNvSpPr txBox="1"/>
          <p:nvPr/>
        </p:nvSpPr>
        <p:spPr>
          <a:xfrm>
            <a:off x="509451" y="5440600"/>
            <a:ext cx="2916137" cy="400110"/>
          </a:xfrm>
          <a:prstGeom prst="rec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Where We Started</a:t>
            </a:r>
          </a:p>
        </p:txBody>
      </p:sp>
    </p:spTree>
    <p:extLst>
      <p:ext uri="{BB962C8B-B14F-4D97-AF65-F5344CB8AC3E}">
        <p14:creationId xmlns:p14="http://schemas.microsoft.com/office/powerpoint/2010/main" val="25650900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562347" cy="7064045"/>
          </a:xfrm>
          <a:prstGeom prst="rect">
            <a:avLst/>
          </a:prstGeom>
          <a:solidFill>
            <a:schemeClr val="tx2">
              <a:lumMod val="75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pic>
        <p:nvPicPr>
          <p:cNvPr id="6" name="Picture 5">
            <a:extLst>
              <a:ext uri="{FF2B5EF4-FFF2-40B4-BE49-F238E27FC236}">
                <a16:creationId xmlns:a16="http://schemas.microsoft.com/office/drawing/2014/main" id="{C82BBE81-A96D-B7F9-01B0-36531C3B5C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413" y="223471"/>
            <a:ext cx="3821570" cy="3074854"/>
          </a:xfrm>
          <a:prstGeom prst="rect">
            <a:avLst/>
          </a:prstGeom>
        </p:spPr>
      </p:pic>
      <p:pic>
        <p:nvPicPr>
          <p:cNvPr id="7" name="Picture 6">
            <a:extLst>
              <a:ext uri="{FF2B5EF4-FFF2-40B4-BE49-F238E27FC236}">
                <a16:creationId xmlns:a16="http://schemas.microsoft.com/office/drawing/2014/main" id="{E890D0D8-3AD1-658D-1076-A954F1BF2A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1414" y="3706462"/>
            <a:ext cx="3978324" cy="2863889"/>
          </a:xfrm>
          <a:prstGeom prst="rect">
            <a:avLst/>
          </a:prstGeom>
        </p:spPr>
      </p:pic>
      <p:pic>
        <p:nvPicPr>
          <p:cNvPr id="9" name="Picture 8">
            <a:extLst>
              <a:ext uri="{FF2B5EF4-FFF2-40B4-BE49-F238E27FC236}">
                <a16:creationId xmlns:a16="http://schemas.microsoft.com/office/drawing/2014/main" id="{D51BB29F-24B3-1DC7-5652-557C189BB6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39" y="306631"/>
            <a:ext cx="4029343" cy="2951984"/>
          </a:xfrm>
          <a:prstGeom prst="rect">
            <a:avLst/>
          </a:prstGeom>
        </p:spPr>
      </p:pic>
      <p:pic>
        <p:nvPicPr>
          <p:cNvPr id="10" name="Picture 9">
            <a:extLst>
              <a:ext uri="{FF2B5EF4-FFF2-40B4-BE49-F238E27FC236}">
                <a16:creationId xmlns:a16="http://schemas.microsoft.com/office/drawing/2014/main" id="{AD585676-1B8C-FF6B-4DC0-57407AB511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067" y="3632687"/>
            <a:ext cx="4286708" cy="2937664"/>
          </a:xfrm>
          <a:prstGeom prst="rect">
            <a:avLst/>
          </a:prstGeom>
        </p:spPr>
      </p:pic>
      <p:sp>
        <p:nvSpPr>
          <p:cNvPr id="2" name="TextBox 1"/>
          <p:cNvSpPr txBox="1"/>
          <p:nvPr/>
        </p:nvSpPr>
        <p:spPr>
          <a:xfrm>
            <a:off x="1404806" y="3250228"/>
            <a:ext cx="2318109" cy="369332"/>
          </a:xfrm>
          <a:prstGeom prst="rect">
            <a:avLst/>
          </a:prstGeom>
          <a:noFill/>
        </p:spPr>
        <p:txBody>
          <a:bodyPr wrap="square" rtlCol="0">
            <a:spAutoFit/>
          </a:bodyPr>
          <a:lstStyle/>
          <a:p>
            <a:r>
              <a:rPr lang="en-US" b="1" spc="50" dirty="0">
                <a:ln w="9525" cmpd="sng">
                  <a:solidFill>
                    <a:schemeClr val="accent1"/>
                  </a:solidFill>
                  <a:prstDash val="solid"/>
                </a:ln>
                <a:solidFill>
                  <a:schemeClr val="bg1"/>
                </a:solidFill>
                <a:effectLst>
                  <a:glow rad="38100">
                    <a:schemeClr val="accent1">
                      <a:alpha val="40000"/>
                    </a:schemeClr>
                  </a:glow>
                </a:effectLst>
              </a:rPr>
              <a:t>MEN FOCAL GROUP</a:t>
            </a:r>
          </a:p>
        </p:txBody>
      </p:sp>
      <p:sp>
        <p:nvSpPr>
          <p:cNvPr id="12" name="TextBox 11"/>
          <p:cNvSpPr txBox="1"/>
          <p:nvPr/>
        </p:nvSpPr>
        <p:spPr>
          <a:xfrm>
            <a:off x="590996" y="6606418"/>
            <a:ext cx="4895401" cy="646331"/>
          </a:xfrm>
          <a:prstGeom prst="rect">
            <a:avLst/>
          </a:prstGeom>
          <a:noFill/>
        </p:spPr>
        <p:txBody>
          <a:bodyPr wrap="square" rtlCol="0">
            <a:spAutoFit/>
          </a:bodyPr>
          <a:lstStyle/>
          <a:p>
            <a:r>
              <a:rPr lang="en-US" b="1" spc="50" dirty="0">
                <a:ln w="9525" cmpd="sng">
                  <a:solidFill>
                    <a:schemeClr val="accent1"/>
                  </a:solidFill>
                  <a:prstDash val="solid"/>
                </a:ln>
                <a:solidFill>
                  <a:schemeClr val="bg1"/>
                </a:solidFill>
                <a:effectLst>
                  <a:glow rad="38100">
                    <a:schemeClr val="accent1">
                      <a:alpha val="40000"/>
                    </a:schemeClr>
                  </a:glow>
                </a:effectLst>
              </a:rPr>
              <a:t>COMMUNITY LEADER SIGNING THE FINAL LIST</a:t>
            </a:r>
          </a:p>
          <a:p>
            <a:endParaRPr lang="en-US" dirty="0"/>
          </a:p>
        </p:txBody>
      </p:sp>
      <p:sp>
        <p:nvSpPr>
          <p:cNvPr id="14" name="TextBox 13"/>
          <p:cNvSpPr txBox="1"/>
          <p:nvPr/>
        </p:nvSpPr>
        <p:spPr>
          <a:xfrm>
            <a:off x="7237685" y="3258752"/>
            <a:ext cx="3565298" cy="369332"/>
          </a:xfrm>
          <a:prstGeom prst="rect">
            <a:avLst/>
          </a:prstGeom>
          <a:noFill/>
        </p:spPr>
        <p:txBody>
          <a:bodyPr wrap="square" rtlCol="0">
            <a:spAutoFit/>
          </a:bodyPr>
          <a:lstStyle/>
          <a:p>
            <a:r>
              <a:rPr lang="en-US" b="1" spc="50" dirty="0">
                <a:ln w="9525" cmpd="sng">
                  <a:solidFill>
                    <a:schemeClr val="accent1"/>
                  </a:solidFill>
                  <a:prstDash val="solid"/>
                </a:ln>
                <a:solidFill>
                  <a:schemeClr val="bg1"/>
                </a:solidFill>
                <a:effectLst>
                  <a:glow rad="38100">
                    <a:schemeClr val="accent1">
                      <a:alpha val="40000"/>
                    </a:schemeClr>
                  </a:glow>
                </a:effectLst>
              </a:rPr>
              <a:t>CDO SIGNING THE FINAL LIST</a:t>
            </a:r>
            <a:endParaRPr lang="en-US" dirty="0"/>
          </a:p>
        </p:txBody>
      </p:sp>
      <p:sp>
        <p:nvSpPr>
          <p:cNvPr id="15" name="TextBox 14"/>
          <p:cNvSpPr txBox="1"/>
          <p:nvPr/>
        </p:nvSpPr>
        <p:spPr>
          <a:xfrm>
            <a:off x="6965020" y="6583681"/>
            <a:ext cx="3994717" cy="369332"/>
          </a:xfrm>
          <a:prstGeom prst="rect">
            <a:avLst/>
          </a:prstGeom>
          <a:noFill/>
        </p:spPr>
        <p:txBody>
          <a:bodyPr wrap="square" rtlCol="0">
            <a:spAutoFit/>
          </a:bodyPr>
          <a:lstStyle/>
          <a:p>
            <a:r>
              <a:rPr lang="en-US" b="1" spc="50" dirty="0">
                <a:ln w="9525" cmpd="sng">
                  <a:solidFill>
                    <a:schemeClr val="accent1"/>
                  </a:solidFill>
                  <a:prstDash val="solid"/>
                </a:ln>
                <a:solidFill>
                  <a:schemeClr val="bg1"/>
                </a:solidFill>
                <a:effectLst>
                  <a:glow rad="38100">
                    <a:schemeClr val="accent1">
                      <a:alpha val="40000"/>
                    </a:schemeClr>
                  </a:glow>
                </a:effectLst>
              </a:rPr>
              <a:t>DATA CAPTURING5 DATA CAPTURING</a:t>
            </a:r>
            <a:endParaRPr lang="en-US" dirty="0"/>
          </a:p>
        </p:txBody>
      </p:sp>
    </p:spTree>
    <p:extLst>
      <p:ext uri="{BB962C8B-B14F-4D97-AF65-F5344CB8AC3E}">
        <p14:creationId xmlns:p14="http://schemas.microsoft.com/office/powerpoint/2010/main" val="575095380"/>
      </p:ext>
    </p:extLst>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11443" y="0"/>
            <a:ext cx="12475251" cy="7040881"/>
          </a:xfrm>
          <a:prstGeom prst="rect">
            <a:avLst/>
          </a:prstGeom>
          <a:solidFill>
            <a:schemeClr val="tx2">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3" name="Content Placeholder 2">
            <a:extLst>
              <a:ext uri="{FF2B5EF4-FFF2-40B4-BE49-F238E27FC236}">
                <a16:creationId xmlns:a16="http://schemas.microsoft.com/office/drawing/2014/main" id="{969D3F90-3A73-1BED-350C-8614F410AFF1}"/>
              </a:ext>
            </a:extLst>
          </p:cNvPr>
          <p:cNvSpPr>
            <a:spLocks noGrp="1"/>
          </p:cNvSpPr>
          <p:nvPr>
            <p:ph idx="1"/>
          </p:nvPr>
        </p:nvSpPr>
        <p:spPr>
          <a:xfrm>
            <a:off x="694506" y="783840"/>
            <a:ext cx="10515600" cy="2101814"/>
          </a:xfrm>
        </p:spPr>
        <p:txBody>
          <a:bodyPr>
            <a:noAutofit/>
          </a:bodyPr>
          <a:lstStyle/>
          <a:p>
            <a:pPr marL="0" indent="0">
              <a:buNone/>
            </a:pPr>
            <a:r>
              <a:rPr lang="x-none" sz="2600" dirty="0">
                <a:solidFill>
                  <a:schemeClr val="accent2">
                    <a:lumMod val="20000"/>
                    <a:lumOff val="80000"/>
                  </a:schemeClr>
                </a:solidFill>
                <a:effectLst/>
                <a:latin typeface="Calibri" panose="020F0502020204030204" pitchFamily="34" charset="0"/>
                <a:ea typeface="Calibri" panose="020F0502020204030204" pitchFamily="34" charset="0"/>
                <a:cs typeface="Arial" panose="020B0604020202020204" pitchFamily="34" charset="0"/>
              </a:rPr>
              <a:t> </a:t>
            </a:r>
            <a:endParaRPr lang="en-US" sz="2600" dirty="0">
              <a:solidFill>
                <a:schemeClr val="accent2">
                  <a:lumMod val="20000"/>
                  <a:lumOff val="80000"/>
                </a:schemeClr>
              </a:solidFill>
              <a:effectLst/>
              <a:latin typeface="Calibri" panose="020F0502020204030204" pitchFamily="34" charset="0"/>
              <a:ea typeface="Calibri" panose="020F0502020204030204" pitchFamily="34" charset="0"/>
              <a:cs typeface="Arial" panose="020B0604020202020204" pitchFamily="34" charset="0"/>
            </a:endParaRPr>
          </a:p>
          <a:p>
            <a:pPr algn="just"/>
            <a:r>
              <a:rPr lang="en-US" sz="2600" dirty="0">
                <a:solidFill>
                  <a:schemeClr val="accent2">
                    <a:lumMod val="20000"/>
                    <a:lumOff val="80000"/>
                  </a:schemeClr>
                </a:solidFill>
                <a:latin typeface="Calibri" panose="020F0502020204030204" pitchFamily="34" charset="0"/>
                <a:ea typeface="Calibri" panose="020F0502020204030204" pitchFamily="34" charset="0"/>
                <a:cs typeface="Arial" panose="020B0604020202020204" pitchFamily="34" charset="0"/>
              </a:rPr>
              <a:t>To expand coverage of shock responsive safety net support among poor and vulnerable and strengthen the national safety nets delivery system</a:t>
            </a:r>
          </a:p>
          <a:p>
            <a:pPr marL="0" indent="0">
              <a:buNone/>
            </a:pPr>
            <a:endParaRPr lang="en-US" sz="2600" dirty="0">
              <a:solidFill>
                <a:schemeClr val="accent2">
                  <a:lumMod val="20000"/>
                  <a:lumOff val="80000"/>
                </a:schemeClr>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C9FBB712-2622-08FD-486C-3A004ADDC4CD}"/>
              </a:ext>
            </a:extLst>
          </p:cNvPr>
          <p:cNvSpPr txBox="1">
            <a:spLocks/>
          </p:cNvSpPr>
          <p:nvPr/>
        </p:nvSpPr>
        <p:spPr>
          <a:xfrm>
            <a:off x="838200" y="3810001"/>
            <a:ext cx="10515600" cy="16033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x-none" sz="2400" dirty="0">
              <a:latin typeface="Calibri" panose="020F0502020204030204" pitchFamily="34" charset="0"/>
              <a:ea typeface="Calibri" panose="020F0502020204030204" pitchFamily="34" charset="0"/>
              <a:cs typeface="Arial" panose="020B0604020202020204" pitchFamily="34" charset="0"/>
            </a:endParaRPr>
          </a:p>
        </p:txBody>
      </p:sp>
      <p:sp>
        <p:nvSpPr>
          <p:cNvPr id="8" name="Rounded Rectangle 7"/>
          <p:cNvSpPr/>
          <p:nvPr/>
        </p:nvSpPr>
        <p:spPr>
          <a:xfrm>
            <a:off x="6096000" y="1724297"/>
            <a:ext cx="95794"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02A0A0-DDC3-1FAE-722D-1C6B3C97360F}"/>
              </a:ext>
            </a:extLst>
          </p:cNvPr>
          <p:cNvSpPr txBox="1">
            <a:spLocks/>
          </p:cNvSpPr>
          <p:nvPr/>
        </p:nvSpPr>
        <p:spPr>
          <a:xfrm>
            <a:off x="675896" y="2193933"/>
            <a:ext cx="4935184" cy="649224"/>
          </a:xfrm>
          <a:prstGeom prst="rect">
            <a:avLst/>
          </a:prstGeom>
          <a:noFill/>
          <a:ln w="57150">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F4B183"/>
                </a:solidFill>
                <a:latin typeface="Calibri" panose="020F0502020204030204" pitchFamily="34" charset="0"/>
                <a:ea typeface="Calibri" panose="020F0502020204030204" pitchFamily="34" charset="0"/>
                <a:cs typeface="Arial" panose="020B0604020202020204" pitchFamily="34" charset="0"/>
              </a:rPr>
              <a:t>   Specific Objective</a:t>
            </a:r>
            <a:r>
              <a:rPr lang="en-NG" sz="3600" dirty="0">
                <a:solidFill>
                  <a:srgbClr val="F4B183"/>
                </a:solidFill>
                <a:latin typeface="Calibri" panose="020F0502020204030204" pitchFamily="34" charset="0"/>
                <a:ea typeface="Calibri" panose="020F0502020204030204" pitchFamily="34" charset="0"/>
                <a:cs typeface="Arial" panose="020B0604020202020204" pitchFamily="34" charset="0"/>
              </a:rPr>
              <a:t>s</a:t>
            </a:r>
            <a:r>
              <a:rPr lang="en-US" sz="3600" dirty="0">
                <a:solidFill>
                  <a:srgbClr val="F4B183"/>
                </a:solidFill>
                <a:latin typeface="Calibri" panose="020F0502020204030204" pitchFamily="34" charset="0"/>
                <a:ea typeface="Calibri" panose="020F0502020204030204" pitchFamily="34" charset="0"/>
                <a:cs typeface="Arial" panose="020B0604020202020204" pitchFamily="34" charset="0"/>
              </a:rPr>
              <a:t> </a:t>
            </a:r>
            <a:endParaRPr lang="en-NG" sz="3600" dirty="0">
              <a:solidFill>
                <a:srgbClr val="F4B183"/>
              </a:solidFill>
            </a:endParaRPr>
          </a:p>
        </p:txBody>
      </p:sp>
      <p:sp>
        <p:nvSpPr>
          <p:cNvPr id="5" name="Content Placeholder 2">
            <a:extLst>
              <a:ext uri="{FF2B5EF4-FFF2-40B4-BE49-F238E27FC236}">
                <a16:creationId xmlns:a16="http://schemas.microsoft.com/office/drawing/2014/main" id="{996FAE5E-8FE5-E3EA-20C7-A8DDAEA216D6}"/>
              </a:ext>
            </a:extLst>
          </p:cNvPr>
          <p:cNvSpPr txBox="1">
            <a:spLocks/>
          </p:cNvSpPr>
          <p:nvPr/>
        </p:nvSpPr>
        <p:spPr>
          <a:xfrm>
            <a:off x="810485" y="2840174"/>
            <a:ext cx="10515600" cy="16033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NG" sz="2600" dirty="0">
                <a:solidFill>
                  <a:schemeClr val="accent2">
                    <a:lumMod val="20000"/>
                    <a:lumOff val="80000"/>
                  </a:schemeClr>
                </a:solidFill>
                <a:latin typeface="Calibri" panose="020F0502020204030204" pitchFamily="34" charset="0"/>
                <a:ea typeface="Calibri" panose="020F0502020204030204" pitchFamily="34" charset="0"/>
                <a:cs typeface="Arial" panose="020B0604020202020204" pitchFamily="34" charset="0"/>
              </a:rPr>
              <a:t> </a:t>
            </a:r>
            <a:r>
              <a:rPr lang="en-US" sz="2600" dirty="0">
                <a:solidFill>
                  <a:schemeClr val="accent2">
                    <a:lumMod val="20000"/>
                    <a:lumOff val="80000"/>
                  </a:schemeClr>
                </a:solidFill>
                <a:effectLst/>
                <a:latin typeface="Calibri" panose="020F0502020204030204" pitchFamily="34" charset="0"/>
                <a:ea typeface="Calibri" panose="020F0502020204030204" pitchFamily="34" charset="0"/>
                <a:cs typeface="Arial" panose="020B0604020202020204" pitchFamily="34" charset="0"/>
              </a:rPr>
              <a:t>Strengthening and coordinate the Social Safety Net System </a:t>
            </a:r>
            <a:r>
              <a:rPr lang="en-NG" sz="2600" dirty="0">
                <a:solidFill>
                  <a:schemeClr val="accent2">
                    <a:lumMod val="20000"/>
                    <a:lumOff val="80000"/>
                  </a:schemeClr>
                </a:solidFill>
                <a:effectLst/>
                <a:latin typeface="Calibri" panose="020F0502020204030204" pitchFamily="34" charset="0"/>
                <a:ea typeface="Calibri" panose="020F0502020204030204" pitchFamily="34" charset="0"/>
                <a:cs typeface="Arial" panose="020B0604020202020204" pitchFamily="34" charset="0"/>
              </a:rPr>
              <a:t>(SSN) </a:t>
            </a:r>
            <a:r>
              <a:rPr lang="en-US" sz="2600" dirty="0">
                <a:solidFill>
                  <a:schemeClr val="accent2">
                    <a:lumMod val="20000"/>
                    <a:lumOff val="80000"/>
                  </a:schemeClr>
                </a:solidFill>
                <a:effectLst/>
                <a:latin typeface="Calibri" panose="020F0502020204030204" pitchFamily="34" charset="0"/>
                <a:ea typeface="Calibri" panose="020F0502020204030204" pitchFamily="34" charset="0"/>
                <a:cs typeface="Arial" panose="020B0604020202020204" pitchFamily="34" charset="0"/>
              </a:rPr>
              <a:t>in the State.</a:t>
            </a:r>
            <a:endParaRPr lang="en-NG" sz="2600" dirty="0">
              <a:solidFill>
                <a:schemeClr val="accent2">
                  <a:lumMod val="20000"/>
                  <a:lumOff val="80000"/>
                </a:schemeClr>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2600" dirty="0">
                <a:solidFill>
                  <a:schemeClr val="accent2">
                    <a:lumMod val="20000"/>
                    <a:lumOff val="80000"/>
                  </a:schemeClr>
                </a:solidFill>
                <a:effectLst/>
                <a:latin typeface="Calibri" panose="020F0502020204030204" pitchFamily="34" charset="0"/>
                <a:ea typeface="Calibri" panose="020F0502020204030204" pitchFamily="34" charset="0"/>
                <a:cs typeface="Arial" panose="020B0604020202020204" pitchFamily="34" charset="0"/>
              </a:rPr>
              <a:t>Assist government in consolidating the institutional responsibilities and implementation arrangements on social protection system.</a:t>
            </a:r>
            <a:endParaRPr lang="en-NG" sz="2600" dirty="0">
              <a:solidFill>
                <a:schemeClr val="accent2">
                  <a:lumMod val="20000"/>
                  <a:lumOff val="80000"/>
                </a:schemeClr>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2600" dirty="0">
                <a:solidFill>
                  <a:schemeClr val="accent2">
                    <a:lumMod val="20000"/>
                    <a:lumOff val="80000"/>
                  </a:schemeClr>
                </a:solidFill>
                <a:effectLst/>
                <a:latin typeface="Calibri" panose="020F0502020204030204" pitchFamily="34" charset="0"/>
                <a:ea typeface="Calibri" panose="020F0502020204030204" pitchFamily="34" charset="0"/>
                <a:cs typeface="Arial" panose="020B0604020202020204" pitchFamily="34" charset="0"/>
              </a:rPr>
              <a:t>Manage a central platform that consists of a targeting system (Community Based Targeting), a register of poor and vulnerable households and individuals </a:t>
            </a:r>
            <a:r>
              <a:rPr lang="en-NG" sz="2600" dirty="0">
                <a:solidFill>
                  <a:schemeClr val="accent2">
                    <a:lumMod val="20000"/>
                    <a:lumOff val="80000"/>
                  </a:schemeClr>
                </a:solidFill>
                <a:effectLst/>
                <a:latin typeface="Calibri" panose="020F0502020204030204" pitchFamily="34" charset="0"/>
                <a:ea typeface="Calibri" panose="020F0502020204030204" pitchFamily="34" charset="0"/>
                <a:cs typeface="Arial" panose="020B0604020202020204" pitchFamily="34" charset="0"/>
              </a:rPr>
              <a:t>, </a:t>
            </a:r>
            <a:r>
              <a:rPr lang="en-US" sz="2600" dirty="0">
                <a:solidFill>
                  <a:schemeClr val="accent2">
                    <a:lumMod val="20000"/>
                    <a:lumOff val="80000"/>
                  </a:schemeClr>
                </a:solidFill>
                <a:effectLst/>
                <a:latin typeface="Calibri" panose="020F0502020204030204" pitchFamily="34" charset="0"/>
                <a:ea typeface="Calibri" panose="020F0502020204030204" pitchFamily="34" charset="0"/>
                <a:cs typeface="Arial" panose="020B0604020202020204" pitchFamily="34" charset="0"/>
              </a:rPr>
              <a:t>as well as a monitoring and evaluation system</a:t>
            </a:r>
            <a:endParaRPr lang="en-NG" sz="2600" dirty="0">
              <a:solidFill>
                <a:schemeClr val="accent2">
                  <a:lumMod val="20000"/>
                  <a:lumOff val="80000"/>
                </a:schemeClr>
              </a:solidFill>
              <a:effectLst/>
              <a:latin typeface="Calibri" panose="020F0502020204030204" pitchFamily="34" charset="0"/>
              <a:ea typeface="Calibri" panose="020F0502020204030204" pitchFamily="34" charset="0"/>
              <a:cs typeface="Arial" panose="020B0604020202020204" pitchFamily="34" charset="0"/>
            </a:endParaRPr>
          </a:p>
          <a:p>
            <a:endParaRPr lang="en-NG" sz="2600" dirty="0">
              <a:solidFill>
                <a:schemeClr val="accent2">
                  <a:lumMod val="20000"/>
                  <a:lumOff val="80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68C9FA3-778E-5735-1B88-0C88DEBFF868}"/>
              </a:ext>
            </a:extLst>
          </p:cNvPr>
          <p:cNvSpPr txBox="1"/>
          <p:nvPr/>
        </p:nvSpPr>
        <p:spPr>
          <a:xfrm>
            <a:off x="981893" y="441733"/>
            <a:ext cx="9561415" cy="769441"/>
          </a:xfrm>
          <a:prstGeom prst="rect">
            <a:avLst/>
          </a:prstGeom>
          <a:noFill/>
        </p:spPr>
        <p:txBody>
          <a:bodyPr wrap="square" rtlCol="0">
            <a:spAutoFit/>
          </a:bodyPr>
          <a:lstStyle/>
          <a:p>
            <a:r>
              <a:rPr lang="en-US" sz="4400" dirty="0">
                <a:solidFill>
                  <a:schemeClr val="accent2">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Project Development Objective</a:t>
            </a:r>
            <a:endParaRPr lang="en-GB" sz="4400" dirty="0"/>
          </a:p>
        </p:txBody>
      </p:sp>
    </p:spTree>
    <p:extLst>
      <p:ext uri="{BB962C8B-B14F-4D97-AF65-F5344CB8AC3E}">
        <p14:creationId xmlns:p14="http://schemas.microsoft.com/office/powerpoint/2010/main" val="1276612621"/>
      </p:ext>
    </p:extLst>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8CBA64-EC10-161E-A84D-14C62EB02930}"/>
              </a:ext>
            </a:extLst>
          </p:cNvPr>
          <p:cNvSpPr/>
          <p:nvPr/>
        </p:nvSpPr>
        <p:spPr>
          <a:xfrm>
            <a:off x="-228313" y="0"/>
            <a:ext cx="12475251" cy="7040881"/>
          </a:xfrm>
          <a:prstGeom prst="rect">
            <a:avLst/>
          </a:prstGeom>
          <a:solidFill>
            <a:schemeClr val="tx2">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5" name="TextBox 4">
            <a:extLst>
              <a:ext uri="{FF2B5EF4-FFF2-40B4-BE49-F238E27FC236}">
                <a16:creationId xmlns:a16="http://schemas.microsoft.com/office/drawing/2014/main" id="{10960C06-CC2C-051D-BFCF-148445A29516}"/>
              </a:ext>
            </a:extLst>
          </p:cNvPr>
          <p:cNvSpPr txBox="1"/>
          <p:nvPr/>
        </p:nvSpPr>
        <p:spPr>
          <a:xfrm>
            <a:off x="914400" y="831273"/>
            <a:ext cx="5320145" cy="830997"/>
          </a:xfrm>
          <a:prstGeom prst="rect">
            <a:avLst/>
          </a:prstGeom>
          <a:noFill/>
        </p:spPr>
        <p:txBody>
          <a:bodyPr wrap="square" rtlCol="0">
            <a:spAutoFit/>
          </a:bodyPr>
          <a:lstStyle/>
          <a:p>
            <a:r>
              <a:rPr lang="en-GB" sz="4800" b="1" dirty="0">
                <a:solidFill>
                  <a:srgbClr val="F79321"/>
                </a:solidFill>
              </a:rPr>
              <a:t>SOCU Mandate</a:t>
            </a:r>
          </a:p>
        </p:txBody>
      </p:sp>
      <p:sp>
        <p:nvSpPr>
          <p:cNvPr id="6" name="TextBox 5">
            <a:extLst>
              <a:ext uri="{FF2B5EF4-FFF2-40B4-BE49-F238E27FC236}">
                <a16:creationId xmlns:a16="http://schemas.microsoft.com/office/drawing/2014/main" id="{5E95C43B-85CC-76BD-96CE-07398BEA1186}"/>
              </a:ext>
            </a:extLst>
          </p:cNvPr>
          <p:cNvSpPr txBox="1"/>
          <p:nvPr/>
        </p:nvSpPr>
        <p:spPr>
          <a:xfrm>
            <a:off x="249382" y="1731816"/>
            <a:ext cx="10474036" cy="3785652"/>
          </a:xfrm>
          <a:prstGeom prst="rect">
            <a:avLst/>
          </a:prstGeom>
          <a:noFill/>
        </p:spPr>
        <p:txBody>
          <a:bodyPr wrap="square" rtlCol="0">
            <a:spAutoFit/>
          </a:bodyPr>
          <a:lstStyle/>
          <a:p>
            <a:r>
              <a:rPr lang="en-GB" sz="3000" dirty="0">
                <a:solidFill>
                  <a:schemeClr val="accent2">
                    <a:lumMod val="20000"/>
                    <a:lumOff val="80000"/>
                  </a:schemeClr>
                </a:solidFill>
              </a:rPr>
              <a:t>Strengthen and Coordinate the Social Safety Net System in the State through collection and warehousing of data of poor and vulnerable across communities in the State and identifying potential beneficiaries based on their poverty levels.</a:t>
            </a:r>
          </a:p>
          <a:p>
            <a:endParaRPr lang="en-GB" sz="3000" dirty="0">
              <a:solidFill>
                <a:schemeClr val="accent2">
                  <a:lumMod val="20000"/>
                  <a:lumOff val="80000"/>
                </a:schemeClr>
              </a:solidFill>
            </a:endParaRPr>
          </a:p>
          <a:p>
            <a:r>
              <a:rPr lang="en-GB" sz="3000" dirty="0">
                <a:solidFill>
                  <a:schemeClr val="accent2">
                    <a:lumMod val="20000"/>
                    <a:lumOff val="80000"/>
                  </a:schemeClr>
                </a:solidFill>
              </a:rPr>
              <a:t>Assist government in consolidating the institutional responsibilities and implementation arrangements on social protection system by partnering with implementation agencies</a:t>
            </a:r>
          </a:p>
        </p:txBody>
      </p:sp>
    </p:spTree>
    <p:extLst>
      <p:ext uri="{BB962C8B-B14F-4D97-AF65-F5344CB8AC3E}">
        <p14:creationId xmlns:p14="http://schemas.microsoft.com/office/powerpoint/2010/main" val="3970904873"/>
      </p:ext>
    </p:extLst>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1787A4-9BFF-0657-7AB8-B01EA875DCD2}"/>
              </a:ext>
            </a:extLst>
          </p:cNvPr>
          <p:cNvSpPr/>
          <p:nvPr/>
        </p:nvSpPr>
        <p:spPr>
          <a:xfrm>
            <a:off x="-376462" y="165131"/>
            <a:ext cx="12475251" cy="7040881"/>
          </a:xfrm>
          <a:prstGeom prst="rect">
            <a:avLst/>
          </a:prstGeom>
          <a:solidFill>
            <a:schemeClr val="tx2">
              <a:lumMod val="75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graphicFrame>
        <p:nvGraphicFramePr>
          <p:cNvPr id="6" name="Diagram 5"/>
          <p:cNvGraphicFramePr/>
          <p:nvPr>
            <p:extLst>
              <p:ext uri="{D42A27DB-BD31-4B8C-83A1-F6EECF244321}">
                <p14:modId xmlns:p14="http://schemas.microsoft.com/office/powerpoint/2010/main" val="2752217987"/>
              </p:ext>
            </p:extLst>
          </p:nvPr>
        </p:nvGraphicFramePr>
        <p:xfrm>
          <a:off x="3165344" y="1031168"/>
          <a:ext cx="5826036" cy="512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ounded Rectangle 1"/>
          <p:cNvSpPr/>
          <p:nvPr/>
        </p:nvSpPr>
        <p:spPr>
          <a:xfrm rot="10800000" flipV="1">
            <a:off x="1551708" y="411478"/>
            <a:ext cx="8275801" cy="619690"/>
          </a:xfrm>
          <a:prstGeom prst="roundRect">
            <a:avLst/>
          </a:prstGeom>
          <a:solidFill>
            <a:schemeClr val="tx2">
              <a:lumMod val="60000"/>
              <a:lumOff val="40000"/>
            </a:schemeClr>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TARGETING MECHANISM AND DATA MINING PROCEDURES</a:t>
            </a:r>
          </a:p>
        </p:txBody>
      </p:sp>
      <p:sp>
        <p:nvSpPr>
          <p:cNvPr id="3" name="TextBox 2">
            <a:extLst>
              <a:ext uri="{FF2B5EF4-FFF2-40B4-BE49-F238E27FC236}">
                <a16:creationId xmlns:a16="http://schemas.microsoft.com/office/drawing/2014/main" id="{3BC0F1AD-30FC-5B28-5601-63764D344CB4}"/>
              </a:ext>
            </a:extLst>
          </p:cNvPr>
          <p:cNvSpPr txBox="1"/>
          <p:nvPr/>
        </p:nvSpPr>
        <p:spPr>
          <a:xfrm>
            <a:off x="6941126" y="2923296"/>
            <a:ext cx="1773382" cy="1015663"/>
          </a:xfrm>
          <a:prstGeom prst="rect">
            <a:avLst/>
          </a:prstGeom>
          <a:noFill/>
        </p:spPr>
        <p:txBody>
          <a:bodyPr wrap="square" rtlCol="0">
            <a:spAutoFit/>
          </a:bodyPr>
          <a:lstStyle/>
          <a:p>
            <a:r>
              <a:rPr lang="en-GB" sz="3000" b="1" dirty="0">
                <a:solidFill>
                  <a:srgbClr val="FFFFFF"/>
                </a:solidFill>
                <a:hlinkClick r:id="rId7" action="ppaction://hlinkpres?slideindex=1&amp;slidetitle=">
                  <a:extLst>
                    <a:ext uri="{A12FA001-AC4F-418D-AE19-62706E023703}">
                      <ahyp:hlinkClr xmlns:ahyp="http://schemas.microsoft.com/office/drawing/2018/hyperlinkcolor" val="tx"/>
                    </a:ext>
                  </a:extLst>
                </a:hlinkClick>
              </a:rPr>
              <a:t>Data Mining</a:t>
            </a:r>
            <a:endParaRPr lang="en-GB" sz="3000" b="1" dirty="0">
              <a:solidFill>
                <a:srgbClr val="FFFFFF"/>
              </a:solidFill>
            </a:endParaRPr>
          </a:p>
        </p:txBody>
      </p:sp>
    </p:spTree>
    <p:extLst>
      <p:ext uri="{BB962C8B-B14F-4D97-AF65-F5344CB8AC3E}">
        <p14:creationId xmlns:p14="http://schemas.microsoft.com/office/powerpoint/2010/main" val="281523080"/>
      </p:ext>
    </p:extLst>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p:cNvSpPr/>
          <p:nvPr/>
        </p:nvSpPr>
        <p:spPr>
          <a:xfrm>
            <a:off x="-531446" y="147805"/>
            <a:ext cx="12562347" cy="7064045"/>
          </a:xfrm>
          <a:prstGeom prst="rect">
            <a:avLst/>
          </a:prstGeom>
          <a:solidFill>
            <a:schemeClr val="tx2">
              <a:lumMod val="75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3" name="Rectangle: Rounded Corners 2"/>
          <p:cNvSpPr/>
          <p:nvPr/>
        </p:nvSpPr>
        <p:spPr>
          <a:xfrm>
            <a:off x="276985" y="973188"/>
            <a:ext cx="5426585" cy="560188"/>
          </a:xfrm>
          <a:prstGeom prst="roundRect">
            <a:avLst/>
          </a:prstGeom>
          <a:solidFill>
            <a:srgbClr val="FB9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masis MT Pro Medium" panose="020B0604020202020204" pitchFamily="18" charset="0"/>
              </a:rPr>
              <a:t>1.GEOGRAPHICAL TARGETING</a:t>
            </a:r>
          </a:p>
        </p:txBody>
      </p:sp>
      <p:sp>
        <p:nvSpPr>
          <p:cNvPr id="90" name="Rectangle 89"/>
          <p:cNvSpPr/>
          <p:nvPr/>
        </p:nvSpPr>
        <p:spPr>
          <a:xfrm>
            <a:off x="0" y="4701069"/>
            <a:ext cx="11996977" cy="6701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OUTPUTS</a:t>
            </a:r>
          </a:p>
        </p:txBody>
      </p:sp>
      <p:sp>
        <p:nvSpPr>
          <p:cNvPr id="91" name="Rectangle 90"/>
          <p:cNvSpPr/>
          <p:nvPr/>
        </p:nvSpPr>
        <p:spPr>
          <a:xfrm>
            <a:off x="1413221" y="4776734"/>
            <a:ext cx="3596485" cy="55139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LISTS OF RANKED</a:t>
            </a:r>
          </a:p>
          <a:p>
            <a:r>
              <a:rPr lang="en-US" b="1" dirty="0">
                <a:solidFill>
                  <a:schemeClr val="tx1"/>
                </a:solidFill>
              </a:rPr>
              <a:t>COMMUNITIES IN ALL LGAs</a:t>
            </a:r>
          </a:p>
        </p:txBody>
      </p:sp>
      <p:pic>
        <p:nvPicPr>
          <p:cNvPr id="93" name="Picture 92" descr="Ico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524" y="4751319"/>
            <a:ext cx="351257" cy="515142"/>
          </a:xfrm>
          <a:prstGeom prst="rect">
            <a:avLst/>
          </a:prstGeom>
        </p:spPr>
      </p:pic>
      <p:sp>
        <p:nvSpPr>
          <p:cNvPr id="83" name="Rectangle: Rounded Corners 82"/>
          <p:cNvSpPr/>
          <p:nvPr/>
        </p:nvSpPr>
        <p:spPr>
          <a:xfrm>
            <a:off x="122858" y="1732004"/>
            <a:ext cx="2580726" cy="2588136"/>
          </a:xfrm>
          <a:prstGeom prst="roundRect">
            <a:avLst/>
          </a:prstGeom>
          <a:noFill/>
          <a:ln w="3175">
            <a:solidFill>
              <a:srgbClr val="FB9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4" name="Picture 83" descr="C:\Users\YESSO\Desktop\osun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358" y="1732004"/>
            <a:ext cx="4760994" cy="2539959"/>
          </a:xfrm>
          <a:prstGeom prst="rect">
            <a:avLst/>
          </a:prstGeom>
          <a:noFill/>
          <a:ln>
            <a:noFill/>
          </a:ln>
        </p:spPr>
      </p:pic>
      <p:sp>
        <p:nvSpPr>
          <p:cNvPr id="30" name="Oval 29"/>
          <p:cNvSpPr/>
          <p:nvPr/>
        </p:nvSpPr>
        <p:spPr>
          <a:xfrm>
            <a:off x="3093783" y="3210482"/>
            <a:ext cx="1005074" cy="1049320"/>
          </a:xfrm>
          <a:prstGeom prst="ellipse">
            <a:avLst/>
          </a:prstGeom>
          <a:noFill/>
          <a:ln w="3175">
            <a:solidFill>
              <a:srgbClr val="FB9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88772" y="3271935"/>
            <a:ext cx="282576" cy="295016"/>
          </a:xfrm>
          <a:prstGeom prst="rect">
            <a:avLst/>
          </a:prstGeom>
        </p:spPr>
      </p:pic>
      <p:pic>
        <p:nvPicPr>
          <p:cNvPr id="33" name="Graphic 32"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3245" y="3477939"/>
            <a:ext cx="282576" cy="295016"/>
          </a:xfrm>
          <a:prstGeom prst="rect">
            <a:avLst/>
          </a:prstGeom>
        </p:spPr>
      </p:pic>
      <p:pic>
        <p:nvPicPr>
          <p:cNvPr id="34" name="Graphic 33"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89763" y="3624934"/>
            <a:ext cx="282576" cy="295016"/>
          </a:xfrm>
          <a:prstGeom prst="rect">
            <a:avLst/>
          </a:prstGeom>
        </p:spPr>
      </p:pic>
      <p:pic>
        <p:nvPicPr>
          <p:cNvPr id="35" name="Graphic 34"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7779" y="3830426"/>
            <a:ext cx="282576" cy="295016"/>
          </a:xfrm>
          <a:prstGeom prst="rect">
            <a:avLst/>
          </a:prstGeom>
        </p:spPr>
      </p:pic>
      <p:pic>
        <p:nvPicPr>
          <p:cNvPr id="36" name="Graphic 35"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09030" y="3830426"/>
            <a:ext cx="282576" cy="295016"/>
          </a:xfrm>
          <a:prstGeom prst="rect">
            <a:avLst/>
          </a:prstGeom>
        </p:spPr>
      </p:pic>
      <p:pic>
        <p:nvPicPr>
          <p:cNvPr id="37" name="Graphic 36"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72339" y="3477427"/>
            <a:ext cx="282576" cy="295016"/>
          </a:xfrm>
          <a:prstGeom prst="rect">
            <a:avLst/>
          </a:prstGeom>
        </p:spPr>
      </p:pic>
      <p:sp>
        <p:nvSpPr>
          <p:cNvPr id="60" name="Oval 59"/>
          <p:cNvSpPr/>
          <p:nvPr/>
        </p:nvSpPr>
        <p:spPr>
          <a:xfrm>
            <a:off x="3079179" y="1916465"/>
            <a:ext cx="1005074" cy="1049320"/>
          </a:xfrm>
          <a:prstGeom prst="ellipse">
            <a:avLst/>
          </a:prstGeom>
          <a:noFill/>
          <a:ln w="3175">
            <a:solidFill>
              <a:srgbClr val="FB9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Graphic 60"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74168" y="1977918"/>
            <a:ext cx="282576" cy="295016"/>
          </a:xfrm>
          <a:prstGeom prst="rect">
            <a:avLst/>
          </a:prstGeom>
        </p:spPr>
      </p:pic>
      <p:pic>
        <p:nvPicPr>
          <p:cNvPr id="62" name="Graphic 61"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48641" y="2183922"/>
            <a:ext cx="282576" cy="295016"/>
          </a:xfrm>
          <a:prstGeom prst="rect">
            <a:avLst/>
          </a:prstGeom>
        </p:spPr>
      </p:pic>
      <p:pic>
        <p:nvPicPr>
          <p:cNvPr id="63" name="Graphic 62"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75159" y="2330917"/>
            <a:ext cx="282576" cy="295016"/>
          </a:xfrm>
          <a:prstGeom prst="rect">
            <a:avLst/>
          </a:prstGeom>
        </p:spPr>
      </p:pic>
      <p:pic>
        <p:nvPicPr>
          <p:cNvPr id="64" name="Graphic 63"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3175" y="2536409"/>
            <a:ext cx="282576" cy="295016"/>
          </a:xfrm>
          <a:prstGeom prst="rect">
            <a:avLst/>
          </a:prstGeom>
        </p:spPr>
      </p:pic>
      <p:pic>
        <p:nvPicPr>
          <p:cNvPr id="65" name="Graphic 64"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94426" y="2536409"/>
            <a:ext cx="282576" cy="295016"/>
          </a:xfrm>
          <a:prstGeom prst="rect">
            <a:avLst/>
          </a:prstGeom>
        </p:spPr>
      </p:pic>
      <p:pic>
        <p:nvPicPr>
          <p:cNvPr id="66" name="Graphic 65"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7735" y="2183410"/>
            <a:ext cx="282576" cy="295016"/>
          </a:xfrm>
          <a:prstGeom prst="rect">
            <a:avLst/>
          </a:prstGeom>
        </p:spPr>
      </p:pic>
      <p:sp>
        <p:nvSpPr>
          <p:cNvPr id="68" name="Oval 67"/>
          <p:cNvSpPr/>
          <p:nvPr/>
        </p:nvSpPr>
        <p:spPr>
          <a:xfrm>
            <a:off x="4351167" y="1857764"/>
            <a:ext cx="1005075" cy="1049320"/>
          </a:xfrm>
          <a:prstGeom prst="ellipse">
            <a:avLst/>
          </a:prstGeom>
          <a:noFill/>
          <a:ln w="3175">
            <a:solidFill>
              <a:srgbClr val="FB9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9" name="Graphic 68"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6156" y="1919217"/>
            <a:ext cx="282576" cy="295016"/>
          </a:xfrm>
          <a:prstGeom prst="rect">
            <a:avLst/>
          </a:prstGeom>
        </p:spPr>
      </p:pic>
      <p:pic>
        <p:nvPicPr>
          <p:cNvPr id="70" name="Graphic 69"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20629" y="2125221"/>
            <a:ext cx="282576" cy="295016"/>
          </a:xfrm>
          <a:prstGeom prst="rect">
            <a:avLst/>
          </a:prstGeom>
        </p:spPr>
      </p:pic>
      <p:pic>
        <p:nvPicPr>
          <p:cNvPr id="71" name="Graphic 70"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7147" y="2272216"/>
            <a:ext cx="282576" cy="295016"/>
          </a:xfrm>
          <a:prstGeom prst="rect">
            <a:avLst/>
          </a:prstGeom>
        </p:spPr>
      </p:pic>
      <p:pic>
        <p:nvPicPr>
          <p:cNvPr id="72" name="Graphic 71"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85163" y="2477708"/>
            <a:ext cx="282576" cy="295016"/>
          </a:xfrm>
          <a:prstGeom prst="rect">
            <a:avLst/>
          </a:prstGeom>
        </p:spPr>
      </p:pic>
      <p:pic>
        <p:nvPicPr>
          <p:cNvPr id="73" name="Graphic 72"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66414" y="2477708"/>
            <a:ext cx="282576" cy="295016"/>
          </a:xfrm>
          <a:prstGeom prst="rect">
            <a:avLst/>
          </a:prstGeom>
        </p:spPr>
      </p:pic>
      <p:pic>
        <p:nvPicPr>
          <p:cNvPr id="74" name="Graphic 73"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9723" y="2124709"/>
            <a:ext cx="282576" cy="295016"/>
          </a:xfrm>
          <a:prstGeom prst="rect">
            <a:avLst/>
          </a:prstGeom>
        </p:spPr>
      </p:pic>
      <p:sp>
        <p:nvSpPr>
          <p:cNvPr id="76" name="Oval 75"/>
          <p:cNvSpPr/>
          <p:nvPr/>
        </p:nvSpPr>
        <p:spPr>
          <a:xfrm>
            <a:off x="4429411" y="3149028"/>
            <a:ext cx="1005074" cy="1049320"/>
          </a:xfrm>
          <a:prstGeom prst="ellipse">
            <a:avLst/>
          </a:prstGeom>
          <a:noFill/>
          <a:ln w="3175">
            <a:solidFill>
              <a:srgbClr val="FB9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Graphic 76"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400" y="3210481"/>
            <a:ext cx="282576" cy="295016"/>
          </a:xfrm>
          <a:prstGeom prst="rect">
            <a:avLst/>
          </a:prstGeom>
        </p:spPr>
      </p:pic>
      <p:pic>
        <p:nvPicPr>
          <p:cNvPr id="78" name="Graphic 77"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98873" y="3416485"/>
            <a:ext cx="282576" cy="295016"/>
          </a:xfrm>
          <a:prstGeom prst="rect">
            <a:avLst/>
          </a:prstGeom>
        </p:spPr>
      </p:pic>
      <p:pic>
        <p:nvPicPr>
          <p:cNvPr id="79" name="Graphic 78"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5391" y="3563480"/>
            <a:ext cx="282576" cy="295016"/>
          </a:xfrm>
          <a:prstGeom prst="rect">
            <a:avLst/>
          </a:prstGeom>
        </p:spPr>
      </p:pic>
      <p:pic>
        <p:nvPicPr>
          <p:cNvPr id="80" name="Graphic 79"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3407" y="3768972"/>
            <a:ext cx="282576" cy="295016"/>
          </a:xfrm>
          <a:prstGeom prst="rect">
            <a:avLst/>
          </a:prstGeom>
        </p:spPr>
      </p:pic>
      <p:pic>
        <p:nvPicPr>
          <p:cNvPr id="81" name="Graphic 80"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44658" y="3768972"/>
            <a:ext cx="282576" cy="295016"/>
          </a:xfrm>
          <a:prstGeom prst="rect">
            <a:avLst/>
          </a:prstGeom>
        </p:spPr>
      </p:pic>
      <p:pic>
        <p:nvPicPr>
          <p:cNvPr id="82" name="Graphic 81" descr="Hom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07967" y="3415973"/>
            <a:ext cx="282576" cy="295016"/>
          </a:xfrm>
          <a:prstGeom prst="rect">
            <a:avLst/>
          </a:prstGeom>
        </p:spPr>
      </p:pic>
      <p:sp>
        <p:nvSpPr>
          <p:cNvPr id="96" name="Rectangle: Rounded Corners 95"/>
          <p:cNvSpPr/>
          <p:nvPr/>
        </p:nvSpPr>
        <p:spPr>
          <a:xfrm>
            <a:off x="2989177" y="1791590"/>
            <a:ext cx="2521309" cy="2528548"/>
          </a:xfrm>
          <a:prstGeom prst="roundRect">
            <a:avLst/>
          </a:prstGeom>
          <a:noFill/>
          <a:ln w="3175">
            <a:solidFill>
              <a:srgbClr val="FB9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Arrow: Right 98"/>
          <p:cNvSpPr/>
          <p:nvPr/>
        </p:nvSpPr>
        <p:spPr>
          <a:xfrm>
            <a:off x="2678682" y="2912539"/>
            <a:ext cx="339000" cy="364806"/>
          </a:xfrm>
          <a:prstGeom prst="rightArrow">
            <a:avLst/>
          </a:prstGeom>
          <a:solidFill>
            <a:srgbClr val="FB9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5703570" y="4766407"/>
            <a:ext cx="3330991" cy="55139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LISTS OF POOR AND VULNERABLE HOUSEHOLDS </a:t>
            </a:r>
          </a:p>
        </p:txBody>
      </p:sp>
      <p:pic>
        <p:nvPicPr>
          <p:cNvPr id="12" name="Picture 11" descr="Icon&#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0516" y="4748996"/>
            <a:ext cx="493010" cy="551392"/>
          </a:xfrm>
          <a:prstGeom prst="rect">
            <a:avLst/>
          </a:prstGeom>
        </p:spPr>
      </p:pic>
      <p:sp>
        <p:nvSpPr>
          <p:cNvPr id="95" name="Rectangle: Rounded Corners 94"/>
          <p:cNvSpPr/>
          <p:nvPr/>
        </p:nvSpPr>
        <p:spPr>
          <a:xfrm>
            <a:off x="6176680" y="1040231"/>
            <a:ext cx="2770503" cy="553062"/>
          </a:xfrm>
          <a:prstGeom prst="roundRect">
            <a:avLst/>
          </a:prstGeom>
          <a:solidFill>
            <a:srgbClr val="FB9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masis MT Pro Medium" panose="020B0604020202020204" pitchFamily="18" charset="0"/>
              </a:rPr>
              <a:t>2.COMMUNITY BASED TARGETING</a:t>
            </a:r>
          </a:p>
        </p:txBody>
      </p:sp>
      <p:sp>
        <p:nvSpPr>
          <p:cNvPr id="87" name="Rectangle: Rounded Corners 86"/>
          <p:cNvSpPr/>
          <p:nvPr/>
        </p:nvSpPr>
        <p:spPr>
          <a:xfrm>
            <a:off x="6057261" y="1819607"/>
            <a:ext cx="2825273" cy="2643070"/>
          </a:xfrm>
          <a:prstGeom prst="roundRect">
            <a:avLst/>
          </a:prstGeom>
          <a:noFill/>
          <a:ln w="3175">
            <a:solidFill>
              <a:srgbClr val="385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phic 56" descr="Home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55963" y="3195216"/>
            <a:ext cx="495636" cy="482698"/>
          </a:xfrm>
          <a:prstGeom prst="rect">
            <a:avLst/>
          </a:prstGeom>
        </p:spPr>
      </p:pic>
      <p:pic>
        <p:nvPicPr>
          <p:cNvPr id="58" name="Graphic 57" descr="Home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96444" y="3531437"/>
            <a:ext cx="495636" cy="482698"/>
          </a:xfrm>
          <a:prstGeom prst="rect">
            <a:avLst/>
          </a:prstGeom>
        </p:spPr>
      </p:pic>
      <p:pic>
        <p:nvPicPr>
          <p:cNvPr id="86" name="Graphic 85" descr="Home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51599" y="2953867"/>
            <a:ext cx="495636" cy="482698"/>
          </a:xfrm>
          <a:prstGeom prst="rect">
            <a:avLst/>
          </a:prstGeom>
        </p:spPr>
      </p:pic>
      <p:sp>
        <p:nvSpPr>
          <p:cNvPr id="54" name="Oval 53"/>
          <p:cNvSpPr/>
          <p:nvPr/>
        </p:nvSpPr>
        <p:spPr>
          <a:xfrm>
            <a:off x="9945877" y="2567232"/>
            <a:ext cx="1762894" cy="1716876"/>
          </a:xfrm>
          <a:prstGeom prst="ellipse">
            <a:avLst/>
          </a:prstGeom>
          <a:noFill/>
          <a:ln w="3175">
            <a:solidFill>
              <a:srgbClr val="359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A picture containing text&#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7020" y="1967953"/>
            <a:ext cx="1121260" cy="524845"/>
          </a:xfrm>
          <a:prstGeom prst="rect">
            <a:avLst/>
          </a:prstGeom>
        </p:spPr>
      </p:pic>
      <p:sp>
        <p:nvSpPr>
          <p:cNvPr id="102" name="Rectangle: Rounded Corners 101"/>
          <p:cNvSpPr/>
          <p:nvPr/>
        </p:nvSpPr>
        <p:spPr>
          <a:xfrm>
            <a:off x="9281834" y="1867534"/>
            <a:ext cx="2825273" cy="2643070"/>
          </a:xfrm>
          <a:prstGeom prst="roundRect">
            <a:avLst/>
          </a:prstGeom>
          <a:noFill/>
          <a:ln w="3175">
            <a:solidFill>
              <a:srgbClr val="359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p:cNvSpPr/>
          <p:nvPr/>
        </p:nvSpPr>
        <p:spPr>
          <a:xfrm>
            <a:off x="9281834" y="1037134"/>
            <a:ext cx="2749067" cy="553062"/>
          </a:xfrm>
          <a:prstGeom prst="roundRect">
            <a:avLst/>
          </a:prstGeom>
          <a:solidFill>
            <a:srgbClr val="FB9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masis MT Pro Medium" panose="020B0604020202020204" pitchFamily="18" charset="0"/>
              </a:rPr>
              <a:t>3.PROXY MEANS TEST</a:t>
            </a:r>
          </a:p>
        </p:txBody>
      </p:sp>
      <p:pic>
        <p:nvPicPr>
          <p:cNvPr id="107" name="Graphic 106" descr="Home with solid fill"/>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35081" y="2389127"/>
            <a:ext cx="572282" cy="557344"/>
          </a:xfrm>
          <a:prstGeom prst="rect">
            <a:avLst/>
          </a:prstGeom>
        </p:spPr>
      </p:pic>
      <p:pic>
        <p:nvPicPr>
          <p:cNvPr id="108" name="Graphic 107" descr="Home with solid fill"/>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75813" y="2778310"/>
            <a:ext cx="572282" cy="557344"/>
          </a:xfrm>
          <a:prstGeom prst="rect">
            <a:avLst/>
          </a:prstGeom>
        </p:spPr>
      </p:pic>
      <p:pic>
        <p:nvPicPr>
          <p:cNvPr id="109" name="Graphic 108" descr="Home with solid fill"/>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37089" y="3056014"/>
            <a:ext cx="572282" cy="557344"/>
          </a:xfrm>
          <a:prstGeom prst="rect">
            <a:avLst/>
          </a:prstGeom>
        </p:spPr>
      </p:pic>
      <p:pic>
        <p:nvPicPr>
          <p:cNvPr id="110" name="Graphic 109" descr="Home with solid fill"/>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06509" y="3444229"/>
            <a:ext cx="572282" cy="557344"/>
          </a:xfrm>
          <a:prstGeom prst="rect">
            <a:avLst/>
          </a:prstGeom>
        </p:spPr>
      </p:pic>
      <p:pic>
        <p:nvPicPr>
          <p:cNvPr id="111" name="Graphic 110" descr="Home with solid fill"/>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81156" y="3444229"/>
            <a:ext cx="572282" cy="557344"/>
          </a:xfrm>
          <a:prstGeom prst="rect">
            <a:avLst/>
          </a:prstGeom>
        </p:spPr>
      </p:pic>
      <p:pic>
        <p:nvPicPr>
          <p:cNvPr id="112" name="Graphic 111" descr="Home with solid fill"/>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09371" y="2777342"/>
            <a:ext cx="572282" cy="557344"/>
          </a:xfrm>
          <a:prstGeom prst="rect">
            <a:avLst/>
          </a:prstGeom>
        </p:spPr>
      </p:pic>
      <p:sp>
        <p:nvSpPr>
          <p:cNvPr id="113" name="!picture1"/>
          <p:cNvSpPr/>
          <p:nvPr/>
        </p:nvSpPr>
        <p:spPr>
          <a:xfrm>
            <a:off x="6732658" y="2330917"/>
            <a:ext cx="2035512" cy="1982378"/>
          </a:xfrm>
          <a:prstGeom prst="ellipse">
            <a:avLst/>
          </a:prstGeom>
          <a:noFill/>
          <a:ln w="3175">
            <a:solidFill>
              <a:srgbClr val="385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9280647" y="4748996"/>
            <a:ext cx="2750254" cy="55139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RANKED LISTS OF</a:t>
            </a:r>
          </a:p>
          <a:p>
            <a:r>
              <a:rPr lang="en-US" b="1" dirty="0">
                <a:solidFill>
                  <a:schemeClr val="tx1"/>
                </a:solidFill>
              </a:rPr>
              <a:t>POOR HOUSEHOLDS </a:t>
            </a:r>
          </a:p>
        </p:txBody>
      </p:sp>
      <p:pic>
        <p:nvPicPr>
          <p:cNvPr id="31" name="Picture 30" descr="Icon&#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03967" y="4753754"/>
            <a:ext cx="493010" cy="551393"/>
          </a:xfrm>
          <a:prstGeom prst="rect">
            <a:avLst/>
          </a:prstGeom>
        </p:spPr>
      </p:pic>
      <p:pic>
        <p:nvPicPr>
          <p:cNvPr id="40" name="Picture 39" descr="Icon&#10;&#10;Description automatically generated"/>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25792" y="2019301"/>
            <a:ext cx="857939" cy="757985"/>
          </a:xfrm>
          <a:prstGeom prst="rect">
            <a:avLst/>
          </a:prstGeom>
        </p:spPr>
      </p:pic>
      <p:cxnSp>
        <p:nvCxnSpPr>
          <p:cNvPr id="115" name="Straight Arrow Connector 114"/>
          <p:cNvCxnSpPr/>
          <p:nvPr/>
        </p:nvCxnSpPr>
        <p:spPr>
          <a:xfrm>
            <a:off x="11715856" y="4551176"/>
            <a:ext cx="0" cy="215231"/>
          </a:xfrm>
          <a:prstGeom prst="straightConnector1">
            <a:avLst/>
          </a:prstGeom>
          <a:ln>
            <a:solidFill>
              <a:srgbClr val="359642"/>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8564861" y="1299455"/>
            <a:ext cx="5625598" cy="5474826"/>
            <a:chOff x="18564861" y="1299455"/>
            <a:chExt cx="5625598" cy="5474826"/>
          </a:xfrm>
        </p:grpSpPr>
        <p:pic>
          <p:nvPicPr>
            <p:cNvPr id="94" name="!picture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18685019" y="1367859"/>
              <a:ext cx="5441921" cy="5338018"/>
            </a:xfrm>
            <a:prstGeom prst="rect">
              <a:avLst/>
            </a:prstGeom>
          </p:spPr>
        </p:pic>
        <p:sp>
          <p:nvSpPr>
            <p:cNvPr id="98" name="!picture1"/>
            <p:cNvSpPr/>
            <p:nvPr/>
          </p:nvSpPr>
          <p:spPr>
            <a:xfrm>
              <a:off x="18564861" y="1299455"/>
              <a:ext cx="5625598" cy="5474826"/>
            </a:xfrm>
            <a:prstGeom prst="ellipse">
              <a:avLst/>
            </a:prstGeom>
            <a:noFill/>
            <a:ln w="9525">
              <a:solidFill>
                <a:srgbClr val="FB9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0" name="TextBox 99"/>
          <p:cNvSpPr txBox="1"/>
          <p:nvPr/>
        </p:nvSpPr>
        <p:spPr>
          <a:xfrm>
            <a:off x="18952948" y="742355"/>
            <a:ext cx="5131278" cy="461665"/>
          </a:xfrm>
          <a:prstGeom prst="rect">
            <a:avLst/>
          </a:prstGeom>
          <a:noFill/>
        </p:spPr>
        <p:txBody>
          <a:bodyPr wrap="none" rtlCol="0">
            <a:spAutoFit/>
          </a:bodyPr>
          <a:lstStyle/>
          <a:p>
            <a:pPr algn="ctr"/>
            <a:r>
              <a:rPr lang="en-US" sz="2400" b="1" dirty="0">
                <a:solidFill>
                  <a:srgbClr val="FB9420"/>
                </a:solidFill>
              </a:rPr>
              <a:t>ALAPININI COMMUNITY – ISOKAN LGA</a:t>
            </a:r>
          </a:p>
        </p:txBody>
      </p:sp>
      <p:pic>
        <p:nvPicPr>
          <p:cNvPr id="104" name="Graphic 103" descr="Home with solid fill"/>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554792" y="2567040"/>
            <a:ext cx="572282" cy="557344"/>
          </a:xfrm>
          <a:prstGeom prst="rect">
            <a:avLst/>
          </a:prstGeom>
        </p:spPr>
      </p:pic>
      <p:pic>
        <p:nvPicPr>
          <p:cNvPr id="116" name="Graphic 115" descr="Home with solid fill"/>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036477" y="2992039"/>
            <a:ext cx="572282" cy="557344"/>
          </a:xfrm>
          <a:prstGeom prst="rect">
            <a:avLst/>
          </a:prstGeom>
        </p:spPr>
      </p:pic>
      <p:pic>
        <p:nvPicPr>
          <p:cNvPr id="117" name="Graphic 116" descr="Home with solid fill"/>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742647" y="3641004"/>
            <a:ext cx="572282" cy="557344"/>
          </a:xfrm>
          <a:prstGeom prst="rect">
            <a:avLst/>
          </a:prstGeom>
        </p:spPr>
      </p:pic>
      <p:sp>
        <p:nvSpPr>
          <p:cNvPr id="4" name="TextBox 3"/>
          <p:cNvSpPr txBox="1"/>
          <p:nvPr/>
        </p:nvSpPr>
        <p:spPr>
          <a:xfrm>
            <a:off x="10308575" y="2097302"/>
            <a:ext cx="1064715" cy="369332"/>
          </a:xfrm>
          <a:prstGeom prst="rect">
            <a:avLst/>
          </a:prstGeom>
          <a:noFill/>
        </p:spPr>
        <p:txBody>
          <a:bodyPr wrap="none" rtlCol="0">
            <a:spAutoFit/>
          </a:bodyPr>
          <a:lstStyle/>
          <a:p>
            <a:r>
              <a:rPr lang="en-US" dirty="0">
                <a:solidFill>
                  <a:srgbClr val="359642"/>
                </a:solidFill>
              </a:rPr>
              <a:t>RANKING</a:t>
            </a:r>
          </a:p>
        </p:txBody>
      </p:sp>
      <p:sp>
        <p:nvSpPr>
          <p:cNvPr id="75" name="Arrow: Right 74"/>
          <p:cNvSpPr/>
          <p:nvPr/>
        </p:nvSpPr>
        <p:spPr>
          <a:xfrm>
            <a:off x="5542653" y="2884266"/>
            <a:ext cx="567229" cy="415965"/>
          </a:xfrm>
          <a:prstGeom prst="rightArrow">
            <a:avLst/>
          </a:prstGeom>
          <a:solidFill>
            <a:srgbClr val="FB9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Arrow: Right 84"/>
          <p:cNvSpPr/>
          <p:nvPr/>
        </p:nvSpPr>
        <p:spPr>
          <a:xfrm>
            <a:off x="8893508" y="2907712"/>
            <a:ext cx="387139" cy="426973"/>
          </a:xfrm>
          <a:prstGeom prst="rightArrow">
            <a:avLst/>
          </a:prstGeom>
          <a:solidFill>
            <a:srgbClr val="FB9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01153" y="107464"/>
            <a:ext cx="8150445" cy="769441"/>
          </a:xfrm>
          <a:prstGeom prst="rect">
            <a:avLst/>
          </a:prstGeom>
        </p:spPr>
        <p:txBody>
          <a:bodyPr wrap="square">
            <a:spAutoFit/>
          </a:bodyPr>
          <a:lstStyle/>
          <a:p>
            <a:pPr>
              <a:defRPr/>
            </a:pPr>
            <a:r>
              <a:rPr lang="x-none" sz="2400" b="1" dirty="0">
                <a:solidFill>
                  <a:schemeClr val="bg2"/>
                </a:solidFill>
              </a:rPr>
              <a:t>National </a:t>
            </a:r>
            <a:r>
              <a:rPr lang="en-GB" sz="2400" b="1" dirty="0">
                <a:solidFill>
                  <a:schemeClr val="bg2"/>
                </a:solidFill>
              </a:rPr>
              <a:t>Social Register</a:t>
            </a:r>
            <a:r>
              <a:rPr lang="x-none" sz="2400" b="1" dirty="0">
                <a:solidFill>
                  <a:schemeClr val="bg2"/>
                </a:solidFill>
              </a:rPr>
              <a:t> (NSR) and State Social Register (SSR)</a:t>
            </a:r>
            <a:r>
              <a:rPr lang="en-GB" sz="2400" b="1" dirty="0">
                <a:solidFill>
                  <a:schemeClr val="bg2"/>
                </a:solidFill>
              </a:rPr>
              <a:t> </a:t>
            </a:r>
            <a:r>
              <a:rPr lang="en-GB" sz="2400" dirty="0">
                <a:solidFill>
                  <a:schemeClr val="bg2"/>
                </a:solidFill>
              </a:rPr>
              <a:t> </a:t>
            </a:r>
            <a:r>
              <a:rPr lang="en-GB" sz="2000" dirty="0">
                <a:solidFill>
                  <a:schemeClr val="bg2"/>
                </a:solidFill>
              </a:rPr>
              <a:t>built through the combination of three Targeting Mechanism:</a:t>
            </a:r>
          </a:p>
        </p:txBody>
      </p:sp>
    </p:spTree>
    <p:extLst>
      <p:ext uri="{BB962C8B-B14F-4D97-AF65-F5344CB8AC3E}">
        <p14:creationId xmlns:p14="http://schemas.microsoft.com/office/powerpoint/2010/main" val="2246655153"/>
      </p:ext>
    </p:extLst>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531446" y="107464"/>
            <a:ext cx="12562347" cy="7064045"/>
          </a:xfrm>
          <a:prstGeom prst="rect">
            <a:avLst/>
          </a:prstGeom>
          <a:solidFill>
            <a:schemeClr val="tx2">
              <a:lumMod val="75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206" name="object 206"/>
          <p:cNvSpPr/>
          <p:nvPr/>
        </p:nvSpPr>
        <p:spPr>
          <a:xfrm>
            <a:off x="1550361" y="27998"/>
            <a:ext cx="1864432" cy="993629"/>
          </a:xfrm>
          <a:prstGeom prst="rect">
            <a:avLst/>
          </a:prstGeom>
          <a:blipFill>
            <a:blip r:embed="rId3" cstate="print"/>
            <a:stretch>
              <a:fillRect/>
            </a:stretch>
          </a:blipFill>
        </p:spPr>
        <p:txBody>
          <a:bodyPr wrap="square" lIns="0" tIns="0" rIns="0" bIns="0" rtlCol="0"/>
          <a:lstStyle/>
          <a:p>
            <a:endParaRPr sz="1224"/>
          </a:p>
        </p:txBody>
      </p:sp>
      <p:sp>
        <p:nvSpPr>
          <p:cNvPr id="207" name="object 207"/>
          <p:cNvSpPr/>
          <p:nvPr/>
        </p:nvSpPr>
        <p:spPr>
          <a:xfrm>
            <a:off x="1524000" y="1099572"/>
            <a:ext cx="1864164" cy="988571"/>
          </a:xfrm>
          <a:prstGeom prst="rect">
            <a:avLst/>
          </a:prstGeom>
          <a:blipFill>
            <a:blip r:embed="rId4" cstate="print"/>
            <a:stretch>
              <a:fillRect/>
            </a:stretch>
          </a:blipFill>
        </p:spPr>
        <p:txBody>
          <a:bodyPr wrap="square" lIns="0" tIns="0" rIns="0" bIns="0" rtlCol="0"/>
          <a:lstStyle/>
          <a:p>
            <a:endParaRPr sz="1224"/>
          </a:p>
        </p:txBody>
      </p:sp>
      <p:sp>
        <p:nvSpPr>
          <p:cNvPr id="208" name="object 208"/>
          <p:cNvSpPr/>
          <p:nvPr/>
        </p:nvSpPr>
        <p:spPr>
          <a:xfrm>
            <a:off x="8759051" y="4765021"/>
            <a:ext cx="1857207" cy="995312"/>
          </a:xfrm>
          <a:prstGeom prst="rect">
            <a:avLst/>
          </a:prstGeom>
          <a:blipFill>
            <a:blip r:embed="rId5" cstate="print"/>
            <a:stretch>
              <a:fillRect/>
            </a:stretch>
          </a:blipFill>
        </p:spPr>
        <p:txBody>
          <a:bodyPr wrap="square" lIns="0" tIns="0" rIns="0" bIns="0" rtlCol="0"/>
          <a:lstStyle/>
          <a:p>
            <a:endParaRPr sz="1224"/>
          </a:p>
        </p:txBody>
      </p:sp>
      <p:sp>
        <p:nvSpPr>
          <p:cNvPr id="209" name="object 209"/>
          <p:cNvSpPr/>
          <p:nvPr/>
        </p:nvSpPr>
        <p:spPr>
          <a:xfrm>
            <a:off x="8738176" y="5836182"/>
            <a:ext cx="1856940" cy="988562"/>
          </a:xfrm>
          <a:prstGeom prst="rect">
            <a:avLst/>
          </a:prstGeom>
          <a:blipFill>
            <a:blip r:embed="rId6" cstate="print"/>
            <a:stretch>
              <a:fillRect/>
            </a:stretch>
          </a:blipFill>
        </p:spPr>
        <p:txBody>
          <a:bodyPr wrap="square" lIns="0" tIns="0" rIns="0" bIns="0" rtlCol="0"/>
          <a:lstStyle/>
          <a:p>
            <a:endParaRPr sz="1224"/>
          </a:p>
        </p:txBody>
      </p:sp>
      <p:sp>
        <p:nvSpPr>
          <p:cNvPr id="7" name="object 9">
            <a:extLst>
              <a:ext uri="{FF2B5EF4-FFF2-40B4-BE49-F238E27FC236}">
                <a16:creationId xmlns:a16="http://schemas.microsoft.com/office/drawing/2014/main" id="{D60DB97D-AF0F-A650-F41A-1CE60DD01D96}"/>
              </a:ext>
            </a:extLst>
          </p:cNvPr>
          <p:cNvSpPr/>
          <p:nvPr/>
        </p:nvSpPr>
        <p:spPr>
          <a:xfrm>
            <a:off x="3105905" y="6367085"/>
            <a:ext cx="99520" cy="133878"/>
          </a:xfrm>
          <a:prstGeom prst="rect">
            <a:avLst/>
          </a:prstGeom>
          <a:blipFill>
            <a:blip r:embed="rId7" cstate="print"/>
            <a:stretch>
              <a:fillRect/>
            </a:stretch>
          </a:blipFill>
        </p:spPr>
        <p:txBody>
          <a:bodyPr wrap="square" lIns="0" tIns="0" rIns="0" bIns="0" rtlCol="0"/>
          <a:lstStyle/>
          <a:p>
            <a:endParaRPr sz="1539"/>
          </a:p>
        </p:txBody>
      </p:sp>
      <p:sp>
        <p:nvSpPr>
          <p:cNvPr id="8" name="object 10">
            <a:extLst>
              <a:ext uri="{FF2B5EF4-FFF2-40B4-BE49-F238E27FC236}">
                <a16:creationId xmlns:a16="http://schemas.microsoft.com/office/drawing/2014/main" id="{77087A1E-F154-D9B2-12EE-024D6895FE0A}"/>
              </a:ext>
            </a:extLst>
          </p:cNvPr>
          <p:cNvSpPr/>
          <p:nvPr/>
        </p:nvSpPr>
        <p:spPr>
          <a:xfrm>
            <a:off x="3137745" y="6441071"/>
            <a:ext cx="11826" cy="29267"/>
          </a:xfrm>
          <a:custGeom>
            <a:avLst/>
            <a:gdLst/>
            <a:ahLst/>
            <a:cxnLst/>
            <a:rect l="l" t="t" r="r" b="b"/>
            <a:pathLst>
              <a:path w="11430" h="31115">
                <a:moveTo>
                  <a:pt x="5500" y="16056"/>
                </a:moveTo>
                <a:lnTo>
                  <a:pt x="3427" y="18327"/>
                </a:lnTo>
                <a:lnTo>
                  <a:pt x="2775" y="18540"/>
                </a:lnTo>
                <a:lnTo>
                  <a:pt x="3092" y="21272"/>
                </a:lnTo>
                <a:lnTo>
                  <a:pt x="3163" y="22298"/>
                </a:lnTo>
                <a:lnTo>
                  <a:pt x="3027" y="23475"/>
                </a:lnTo>
                <a:lnTo>
                  <a:pt x="3163" y="24577"/>
                </a:lnTo>
                <a:lnTo>
                  <a:pt x="3163" y="25099"/>
                </a:lnTo>
                <a:lnTo>
                  <a:pt x="3286" y="25614"/>
                </a:lnTo>
                <a:lnTo>
                  <a:pt x="3441" y="26060"/>
                </a:lnTo>
                <a:lnTo>
                  <a:pt x="3812" y="26878"/>
                </a:lnTo>
                <a:lnTo>
                  <a:pt x="5432" y="30492"/>
                </a:lnTo>
                <a:lnTo>
                  <a:pt x="6195" y="30492"/>
                </a:lnTo>
                <a:lnTo>
                  <a:pt x="6339" y="30521"/>
                </a:lnTo>
                <a:lnTo>
                  <a:pt x="6433" y="27698"/>
                </a:lnTo>
                <a:lnTo>
                  <a:pt x="6026" y="22147"/>
                </a:lnTo>
                <a:lnTo>
                  <a:pt x="6152" y="19353"/>
                </a:lnTo>
                <a:lnTo>
                  <a:pt x="9795" y="19821"/>
                </a:lnTo>
                <a:lnTo>
                  <a:pt x="7815" y="19710"/>
                </a:lnTo>
                <a:lnTo>
                  <a:pt x="11094" y="19163"/>
                </a:lnTo>
                <a:lnTo>
                  <a:pt x="9216" y="16185"/>
                </a:lnTo>
                <a:lnTo>
                  <a:pt x="8006" y="13975"/>
                </a:lnTo>
                <a:lnTo>
                  <a:pt x="8006" y="10904"/>
                </a:lnTo>
                <a:lnTo>
                  <a:pt x="8006" y="7862"/>
                </a:lnTo>
                <a:lnTo>
                  <a:pt x="7207" y="5818"/>
                </a:lnTo>
                <a:lnTo>
                  <a:pt x="6001" y="3218"/>
                </a:lnTo>
                <a:lnTo>
                  <a:pt x="5785" y="2671"/>
                </a:lnTo>
                <a:lnTo>
                  <a:pt x="5500" y="2116"/>
                </a:lnTo>
                <a:lnTo>
                  <a:pt x="5148" y="1623"/>
                </a:lnTo>
                <a:lnTo>
                  <a:pt x="4860" y="1224"/>
                </a:lnTo>
                <a:lnTo>
                  <a:pt x="4737" y="694"/>
                </a:lnTo>
                <a:lnTo>
                  <a:pt x="4229" y="424"/>
                </a:lnTo>
                <a:lnTo>
                  <a:pt x="3865" y="223"/>
                </a:lnTo>
                <a:lnTo>
                  <a:pt x="3163" y="248"/>
                </a:lnTo>
                <a:lnTo>
                  <a:pt x="2667" y="179"/>
                </a:lnTo>
                <a:lnTo>
                  <a:pt x="1447" y="0"/>
                </a:lnTo>
                <a:lnTo>
                  <a:pt x="248" y="179"/>
                </a:lnTo>
                <a:lnTo>
                  <a:pt x="100" y="738"/>
                </a:lnTo>
                <a:lnTo>
                  <a:pt x="0" y="1144"/>
                </a:lnTo>
                <a:lnTo>
                  <a:pt x="539" y="1771"/>
                </a:lnTo>
                <a:lnTo>
                  <a:pt x="2145" y="2595"/>
                </a:lnTo>
                <a:lnTo>
                  <a:pt x="3488" y="3243"/>
                </a:lnTo>
                <a:lnTo>
                  <a:pt x="1803" y="4727"/>
                </a:lnTo>
                <a:lnTo>
                  <a:pt x="2667" y="3704"/>
                </a:lnTo>
                <a:lnTo>
                  <a:pt x="4687" y="1454"/>
                </a:lnTo>
                <a:lnTo>
                  <a:pt x="4953" y="6077"/>
                </a:lnTo>
                <a:lnTo>
                  <a:pt x="4687" y="11404"/>
                </a:lnTo>
                <a:lnTo>
                  <a:pt x="4687" y="12161"/>
                </a:lnTo>
                <a:lnTo>
                  <a:pt x="4831" y="12852"/>
                </a:lnTo>
                <a:lnTo>
                  <a:pt x="4953" y="13492"/>
                </a:lnTo>
                <a:lnTo>
                  <a:pt x="5187" y="14544"/>
                </a:lnTo>
                <a:lnTo>
                  <a:pt x="5468" y="15447"/>
                </a:lnTo>
                <a:lnTo>
                  <a:pt x="5500" y="16056"/>
                </a:lnTo>
                <a:close/>
              </a:path>
            </a:pathLst>
          </a:custGeom>
          <a:ln w="3175">
            <a:solidFill>
              <a:srgbClr val="231F20"/>
            </a:solidFill>
          </a:ln>
        </p:spPr>
        <p:txBody>
          <a:bodyPr wrap="square" lIns="0" tIns="0" rIns="0" bIns="0" rtlCol="0"/>
          <a:lstStyle/>
          <a:p>
            <a:endParaRPr sz="1539"/>
          </a:p>
        </p:txBody>
      </p:sp>
      <p:sp>
        <p:nvSpPr>
          <p:cNvPr id="9" name="object 11">
            <a:extLst>
              <a:ext uri="{FF2B5EF4-FFF2-40B4-BE49-F238E27FC236}">
                <a16:creationId xmlns:a16="http://schemas.microsoft.com/office/drawing/2014/main" id="{7CB72386-888A-339C-970E-F789931EFBDB}"/>
              </a:ext>
            </a:extLst>
          </p:cNvPr>
          <p:cNvSpPr/>
          <p:nvPr/>
        </p:nvSpPr>
        <p:spPr>
          <a:xfrm>
            <a:off x="3139433" y="6391404"/>
            <a:ext cx="3285" cy="2986"/>
          </a:xfrm>
          <a:custGeom>
            <a:avLst/>
            <a:gdLst/>
            <a:ahLst/>
            <a:cxnLst/>
            <a:rect l="l" t="t" r="r" b="b"/>
            <a:pathLst>
              <a:path w="3175" h="3175">
                <a:moveTo>
                  <a:pt x="2178" y="0"/>
                </a:moveTo>
                <a:lnTo>
                  <a:pt x="1141" y="457"/>
                </a:lnTo>
                <a:lnTo>
                  <a:pt x="0" y="1151"/>
                </a:lnTo>
                <a:lnTo>
                  <a:pt x="0" y="1656"/>
                </a:lnTo>
                <a:lnTo>
                  <a:pt x="274" y="2073"/>
                </a:lnTo>
                <a:lnTo>
                  <a:pt x="453" y="2297"/>
                </a:lnTo>
                <a:lnTo>
                  <a:pt x="1713" y="3161"/>
                </a:lnTo>
                <a:lnTo>
                  <a:pt x="3009" y="1891"/>
                </a:lnTo>
                <a:lnTo>
                  <a:pt x="2829" y="572"/>
                </a:lnTo>
                <a:lnTo>
                  <a:pt x="2178" y="0"/>
                </a:lnTo>
                <a:close/>
              </a:path>
            </a:pathLst>
          </a:custGeom>
          <a:solidFill>
            <a:srgbClr val="FFFFFF"/>
          </a:solidFill>
        </p:spPr>
        <p:txBody>
          <a:bodyPr wrap="square" lIns="0" tIns="0" rIns="0" bIns="0" rtlCol="0"/>
          <a:lstStyle/>
          <a:p>
            <a:endParaRPr sz="1539"/>
          </a:p>
        </p:txBody>
      </p:sp>
      <p:sp>
        <p:nvSpPr>
          <p:cNvPr id="10" name="object 12">
            <a:extLst>
              <a:ext uri="{FF2B5EF4-FFF2-40B4-BE49-F238E27FC236}">
                <a16:creationId xmlns:a16="http://schemas.microsoft.com/office/drawing/2014/main" id="{CE8C9845-A414-207B-D015-B231CD437AAB}"/>
              </a:ext>
            </a:extLst>
          </p:cNvPr>
          <p:cNvSpPr/>
          <p:nvPr/>
        </p:nvSpPr>
        <p:spPr>
          <a:xfrm>
            <a:off x="3139359" y="6391401"/>
            <a:ext cx="3285" cy="2986"/>
          </a:xfrm>
          <a:custGeom>
            <a:avLst/>
            <a:gdLst/>
            <a:ahLst/>
            <a:cxnLst/>
            <a:rect l="l" t="t" r="r" b="b"/>
            <a:pathLst>
              <a:path w="3175" h="3175">
                <a:moveTo>
                  <a:pt x="370" y="972"/>
                </a:moveTo>
                <a:lnTo>
                  <a:pt x="867" y="669"/>
                </a:lnTo>
                <a:lnTo>
                  <a:pt x="1238" y="457"/>
                </a:lnTo>
                <a:lnTo>
                  <a:pt x="1648" y="277"/>
                </a:lnTo>
                <a:lnTo>
                  <a:pt x="2275" y="0"/>
                </a:lnTo>
                <a:lnTo>
                  <a:pt x="2926" y="571"/>
                </a:lnTo>
                <a:lnTo>
                  <a:pt x="2980" y="1151"/>
                </a:lnTo>
                <a:lnTo>
                  <a:pt x="3106" y="1890"/>
                </a:lnTo>
                <a:lnTo>
                  <a:pt x="1810" y="3160"/>
                </a:lnTo>
                <a:lnTo>
                  <a:pt x="791" y="2472"/>
                </a:lnTo>
                <a:lnTo>
                  <a:pt x="550" y="2296"/>
                </a:lnTo>
                <a:lnTo>
                  <a:pt x="370" y="2073"/>
                </a:lnTo>
                <a:lnTo>
                  <a:pt x="97" y="1656"/>
                </a:lnTo>
                <a:lnTo>
                  <a:pt x="0" y="1439"/>
                </a:lnTo>
                <a:lnTo>
                  <a:pt x="97" y="1151"/>
                </a:lnTo>
                <a:lnTo>
                  <a:pt x="370" y="972"/>
                </a:lnTo>
                <a:close/>
              </a:path>
            </a:pathLst>
          </a:custGeom>
          <a:ln w="3175">
            <a:solidFill>
              <a:srgbClr val="231F20"/>
            </a:solidFill>
          </a:ln>
        </p:spPr>
        <p:txBody>
          <a:bodyPr wrap="square" lIns="0" tIns="0" rIns="0" bIns="0" rtlCol="0"/>
          <a:lstStyle/>
          <a:p>
            <a:endParaRPr sz="1539"/>
          </a:p>
        </p:txBody>
      </p:sp>
      <p:sp>
        <p:nvSpPr>
          <p:cNvPr id="11" name="object 13">
            <a:extLst>
              <a:ext uri="{FF2B5EF4-FFF2-40B4-BE49-F238E27FC236}">
                <a16:creationId xmlns:a16="http://schemas.microsoft.com/office/drawing/2014/main" id="{449054F0-AB2B-6EC8-FF6F-5E6DE01C917A}"/>
              </a:ext>
            </a:extLst>
          </p:cNvPr>
          <p:cNvSpPr/>
          <p:nvPr/>
        </p:nvSpPr>
        <p:spPr>
          <a:xfrm>
            <a:off x="3139359" y="6391401"/>
            <a:ext cx="3285" cy="2986"/>
          </a:xfrm>
          <a:custGeom>
            <a:avLst/>
            <a:gdLst/>
            <a:ahLst/>
            <a:cxnLst/>
            <a:rect l="l" t="t" r="r" b="b"/>
            <a:pathLst>
              <a:path w="3175" h="3175">
                <a:moveTo>
                  <a:pt x="370" y="972"/>
                </a:moveTo>
                <a:lnTo>
                  <a:pt x="867" y="669"/>
                </a:lnTo>
                <a:lnTo>
                  <a:pt x="1238" y="457"/>
                </a:lnTo>
                <a:lnTo>
                  <a:pt x="1648" y="277"/>
                </a:lnTo>
                <a:lnTo>
                  <a:pt x="2275" y="0"/>
                </a:lnTo>
                <a:lnTo>
                  <a:pt x="2926" y="571"/>
                </a:lnTo>
                <a:lnTo>
                  <a:pt x="2980" y="1151"/>
                </a:lnTo>
                <a:lnTo>
                  <a:pt x="3106" y="1890"/>
                </a:lnTo>
                <a:lnTo>
                  <a:pt x="1810" y="3160"/>
                </a:lnTo>
                <a:lnTo>
                  <a:pt x="791" y="2472"/>
                </a:lnTo>
                <a:lnTo>
                  <a:pt x="550" y="2296"/>
                </a:lnTo>
                <a:lnTo>
                  <a:pt x="370" y="2073"/>
                </a:lnTo>
                <a:lnTo>
                  <a:pt x="97" y="1656"/>
                </a:lnTo>
                <a:lnTo>
                  <a:pt x="0" y="1439"/>
                </a:lnTo>
                <a:lnTo>
                  <a:pt x="97" y="1151"/>
                </a:lnTo>
                <a:lnTo>
                  <a:pt x="370" y="972"/>
                </a:lnTo>
                <a:close/>
              </a:path>
            </a:pathLst>
          </a:custGeom>
          <a:ln w="3175">
            <a:solidFill>
              <a:srgbClr val="231F20"/>
            </a:solidFill>
          </a:ln>
        </p:spPr>
        <p:txBody>
          <a:bodyPr wrap="square" lIns="0" tIns="0" rIns="0" bIns="0" rtlCol="0"/>
          <a:lstStyle/>
          <a:p>
            <a:endParaRPr sz="1539"/>
          </a:p>
        </p:txBody>
      </p:sp>
      <p:sp>
        <p:nvSpPr>
          <p:cNvPr id="12" name="object 14">
            <a:extLst>
              <a:ext uri="{FF2B5EF4-FFF2-40B4-BE49-F238E27FC236}">
                <a16:creationId xmlns:a16="http://schemas.microsoft.com/office/drawing/2014/main" id="{A53E98C6-7C17-8F72-B9E6-A5C2DC8024E6}"/>
              </a:ext>
            </a:extLst>
          </p:cNvPr>
          <p:cNvSpPr/>
          <p:nvPr/>
        </p:nvSpPr>
        <p:spPr>
          <a:xfrm>
            <a:off x="3144734" y="6387751"/>
            <a:ext cx="3944" cy="3586"/>
          </a:xfrm>
          <a:custGeom>
            <a:avLst/>
            <a:gdLst/>
            <a:ahLst/>
            <a:cxnLst/>
            <a:rect l="l" t="t" r="r" b="b"/>
            <a:pathLst>
              <a:path w="3810" h="3809">
                <a:moveTo>
                  <a:pt x="3762" y="0"/>
                </a:moveTo>
                <a:lnTo>
                  <a:pt x="1289" y="1987"/>
                </a:lnTo>
                <a:lnTo>
                  <a:pt x="803" y="2505"/>
                </a:lnTo>
                <a:lnTo>
                  <a:pt x="576" y="2793"/>
                </a:lnTo>
                <a:lnTo>
                  <a:pt x="360" y="3096"/>
                </a:lnTo>
                <a:lnTo>
                  <a:pt x="0" y="3261"/>
                </a:lnTo>
              </a:path>
            </a:pathLst>
          </a:custGeom>
          <a:ln w="3175">
            <a:solidFill>
              <a:srgbClr val="231F20"/>
            </a:solidFill>
          </a:ln>
        </p:spPr>
        <p:txBody>
          <a:bodyPr wrap="square" lIns="0" tIns="0" rIns="0" bIns="0" rtlCol="0"/>
          <a:lstStyle/>
          <a:p>
            <a:endParaRPr sz="1539"/>
          </a:p>
        </p:txBody>
      </p:sp>
      <p:sp>
        <p:nvSpPr>
          <p:cNvPr id="13" name="object 15">
            <a:extLst>
              <a:ext uri="{FF2B5EF4-FFF2-40B4-BE49-F238E27FC236}">
                <a16:creationId xmlns:a16="http://schemas.microsoft.com/office/drawing/2014/main" id="{BE5789D1-D68A-9F3C-F91E-02D45DA595BA}"/>
              </a:ext>
            </a:extLst>
          </p:cNvPr>
          <p:cNvSpPr/>
          <p:nvPr/>
        </p:nvSpPr>
        <p:spPr>
          <a:xfrm>
            <a:off x="3146208" y="6403354"/>
            <a:ext cx="6570" cy="1792"/>
          </a:xfrm>
          <a:custGeom>
            <a:avLst/>
            <a:gdLst/>
            <a:ahLst/>
            <a:cxnLst/>
            <a:rect l="l" t="t" r="r" b="b"/>
            <a:pathLst>
              <a:path w="6350" h="1904">
                <a:moveTo>
                  <a:pt x="6210" y="169"/>
                </a:moveTo>
                <a:lnTo>
                  <a:pt x="4953" y="0"/>
                </a:lnTo>
                <a:lnTo>
                  <a:pt x="996" y="709"/>
                </a:lnTo>
                <a:lnTo>
                  <a:pt x="0" y="1367"/>
                </a:lnTo>
              </a:path>
            </a:pathLst>
          </a:custGeom>
          <a:ln w="3175">
            <a:solidFill>
              <a:srgbClr val="231F20"/>
            </a:solidFill>
          </a:ln>
        </p:spPr>
        <p:txBody>
          <a:bodyPr wrap="square" lIns="0" tIns="0" rIns="0" bIns="0" rtlCol="0"/>
          <a:lstStyle/>
          <a:p>
            <a:endParaRPr sz="1539"/>
          </a:p>
        </p:txBody>
      </p:sp>
      <p:sp>
        <p:nvSpPr>
          <p:cNvPr id="14" name="object 16">
            <a:extLst>
              <a:ext uri="{FF2B5EF4-FFF2-40B4-BE49-F238E27FC236}">
                <a16:creationId xmlns:a16="http://schemas.microsoft.com/office/drawing/2014/main" id="{94CC61B6-D691-2D32-D497-5FBCFD29368B}"/>
              </a:ext>
            </a:extLst>
          </p:cNvPr>
          <p:cNvSpPr/>
          <p:nvPr/>
        </p:nvSpPr>
        <p:spPr>
          <a:xfrm>
            <a:off x="3146876" y="6404761"/>
            <a:ext cx="3944" cy="1195"/>
          </a:xfrm>
          <a:custGeom>
            <a:avLst/>
            <a:gdLst/>
            <a:ahLst/>
            <a:cxnLst/>
            <a:rect l="l" t="t" r="r" b="b"/>
            <a:pathLst>
              <a:path w="3810" h="1270">
                <a:moveTo>
                  <a:pt x="3319" y="165"/>
                </a:moveTo>
                <a:lnTo>
                  <a:pt x="2134" y="0"/>
                </a:lnTo>
                <a:lnTo>
                  <a:pt x="993" y="565"/>
                </a:lnTo>
                <a:lnTo>
                  <a:pt x="0" y="1152"/>
                </a:lnTo>
              </a:path>
            </a:pathLst>
          </a:custGeom>
          <a:ln w="3175">
            <a:solidFill>
              <a:srgbClr val="231F20"/>
            </a:solidFill>
          </a:ln>
        </p:spPr>
        <p:txBody>
          <a:bodyPr wrap="square" lIns="0" tIns="0" rIns="0" bIns="0" rtlCol="0"/>
          <a:lstStyle/>
          <a:p>
            <a:endParaRPr sz="1539"/>
          </a:p>
        </p:txBody>
      </p:sp>
      <p:sp>
        <p:nvSpPr>
          <p:cNvPr id="15" name="object 17">
            <a:extLst>
              <a:ext uri="{FF2B5EF4-FFF2-40B4-BE49-F238E27FC236}">
                <a16:creationId xmlns:a16="http://schemas.microsoft.com/office/drawing/2014/main" id="{94DB3A1A-CBFB-1AA3-176B-FCEDDF050567}"/>
              </a:ext>
            </a:extLst>
          </p:cNvPr>
          <p:cNvSpPr/>
          <p:nvPr/>
        </p:nvSpPr>
        <p:spPr>
          <a:xfrm>
            <a:off x="3145700" y="6405917"/>
            <a:ext cx="3944" cy="1195"/>
          </a:xfrm>
          <a:custGeom>
            <a:avLst/>
            <a:gdLst/>
            <a:ahLst/>
            <a:cxnLst/>
            <a:rect l="l" t="t" r="r" b="b"/>
            <a:pathLst>
              <a:path w="3810" h="1270">
                <a:moveTo>
                  <a:pt x="3351" y="208"/>
                </a:moveTo>
                <a:lnTo>
                  <a:pt x="2091" y="0"/>
                </a:lnTo>
                <a:lnTo>
                  <a:pt x="1036" y="579"/>
                </a:lnTo>
                <a:lnTo>
                  <a:pt x="0" y="1151"/>
                </a:lnTo>
              </a:path>
            </a:pathLst>
          </a:custGeom>
          <a:ln w="3175">
            <a:solidFill>
              <a:srgbClr val="231F20"/>
            </a:solidFill>
          </a:ln>
        </p:spPr>
        <p:txBody>
          <a:bodyPr wrap="square" lIns="0" tIns="0" rIns="0" bIns="0" rtlCol="0"/>
          <a:lstStyle/>
          <a:p>
            <a:endParaRPr sz="1539"/>
          </a:p>
        </p:txBody>
      </p:sp>
      <p:sp>
        <p:nvSpPr>
          <p:cNvPr id="16" name="object 18">
            <a:extLst>
              <a:ext uri="{FF2B5EF4-FFF2-40B4-BE49-F238E27FC236}">
                <a16:creationId xmlns:a16="http://schemas.microsoft.com/office/drawing/2014/main" id="{C10EE6E2-F883-E2A2-3633-70E8D69DBEBF}"/>
              </a:ext>
            </a:extLst>
          </p:cNvPr>
          <p:cNvSpPr/>
          <p:nvPr/>
        </p:nvSpPr>
        <p:spPr>
          <a:xfrm>
            <a:off x="3144685" y="6407154"/>
            <a:ext cx="3944" cy="1195"/>
          </a:xfrm>
          <a:custGeom>
            <a:avLst/>
            <a:gdLst/>
            <a:ahLst/>
            <a:cxnLst/>
            <a:rect l="l" t="t" r="r" b="b"/>
            <a:pathLst>
              <a:path w="3810" h="1270">
                <a:moveTo>
                  <a:pt x="3337" y="122"/>
                </a:moveTo>
                <a:lnTo>
                  <a:pt x="2134" y="0"/>
                </a:lnTo>
                <a:lnTo>
                  <a:pt x="1046" y="528"/>
                </a:lnTo>
                <a:lnTo>
                  <a:pt x="0" y="1162"/>
                </a:lnTo>
              </a:path>
            </a:pathLst>
          </a:custGeom>
          <a:ln w="3175">
            <a:solidFill>
              <a:srgbClr val="231F20"/>
            </a:solidFill>
          </a:ln>
        </p:spPr>
        <p:txBody>
          <a:bodyPr wrap="square" lIns="0" tIns="0" rIns="0" bIns="0" rtlCol="0"/>
          <a:lstStyle/>
          <a:p>
            <a:endParaRPr sz="1539"/>
          </a:p>
        </p:txBody>
      </p:sp>
      <p:sp>
        <p:nvSpPr>
          <p:cNvPr id="17" name="object 19">
            <a:extLst>
              <a:ext uri="{FF2B5EF4-FFF2-40B4-BE49-F238E27FC236}">
                <a16:creationId xmlns:a16="http://schemas.microsoft.com/office/drawing/2014/main" id="{F2F6585D-C938-8088-CCD7-BCC90B6098CC}"/>
              </a:ext>
            </a:extLst>
          </p:cNvPr>
          <p:cNvSpPr/>
          <p:nvPr/>
        </p:nvSpPr>
        <p:spPr>
          <a:xfrm>
            <a:off x="3139315" y="6416940"/>
            <a:ext cx="19710" cy="5376"/>
          </a:xfrm>
          <a:custGeom>
            <a:avLst/>
            <a:gdLst/>
            <a:ahLst/>
            <a:cxnLst/>
            <a:rect l="l" t="t" r="r" b="b"/>
            <a:pathLst>
              <a:path w="19050" h="5715">
                <a:moveTo>
                  <a:pt x="18449" y="0"/>
                </a:moveTo>
                <a:lnTo>
                  <a:pt x="14745" y="2761"/>
                </a:lnTo>
                <a:lnTo>
                  <a:pt x="10774" y="1576"/>
                </a:lnTo>
                <a:lnTo>
                  <a:pt x="9424" y="1008"/>
                </a:lnTo>
                <a:lnTo>
                  <a:pt x="6101" y="3765"/>
                </a:lnTo>
                <a:lnTo>
                  <a:pt x="3560" y="5364"/>
                </a:lnTo>
                <a:lnTo>
                  <a:pt x="0" y="3585"/>
                </a:lnTo>
              </a:path>
            </a:pathLst>
          </a:custGeom>
          <a:ln w="3175">
            <a:solidFill>
              <a:srgbClr val="231F20"/>
            </a:solidFill>
          </a:ln>
        </p:spPr>
        <p:txBody>
          <a:bodyPr wrap="square" lIns="0" tIns="0" rIns="0" bIns="0" rtlCol="0"/>
          <a:lstStyle/>
          <a:p>
            <a:endParaRPr sz="1539"/>
          </a:p>
        </p:txBody>
      </p:sp>
      <p:sp>
        <p:nvSpPr>
          <p:cNvPr id="18" name="object 20">
            <a:extLst>
              <a:ext uri="{FF2B5EF4-FFF2-40B4-BE49-F238E27FC236}">
                <a16:creationId xmlns:a16="http://schemas.microsoft.com/office/drawing/2014/main" id="{BA32F7D7-F411-5A41-7E9D-B2726C255BDD}"/>
              </a:ext>
            </a:extLst>
          </p:cNvPr>
          <p:cNvSpPr/>
          <p:nvPr/>
        </p:nvSpPr>
        <p:spPr>
          <a:xfrm>
            <a:off x="3128585" y="6430599"/>
            <a:ext cx="1971" cy="8960"/>
          </a:xfrm>
          <a:custGeom>
            <a:avLst/>
            <a:gdLst/>
            <a:ahLst/>
            <a:cxnLst/>
            <a:rect l="l" t="t" r="r" b="b"/>
            <a:pathLst>
              <a:path w="1905" h="9525">
                <a:moveTo>
                  <a:pt x="1654" y="0"/>
                </a:moveTo>
                <a:lnTo>
                  <a:pt x="481" y="737"/>
                </a:lnTo>
                <a:lnTo>
                  <a:pt x="214" y="1422"/>
                </a:lnTo>
                <a:lnTo>
                  <a:pt x="72" y="1869"/>
                </a:lnTo>
                <a:lnTo>
                  <a:pt x="0" y="2891"/>
                </a:lnTo>
                <a:lnTo>
                  <a:pt x="1215" y="9255"/>
                </a:lnTo>
                <a:lnTo>
                  <a:pt x="556" y="4803"/>
                </a:lnTo>
                <a:lnTo>
                  <a:pt x="772" y="2891"/>
                </a:lnTo>
                <a:lnTo>
                  <a:pt x="1654" y="1869"/>
                </a:lnTo>
                <a:lnTo>
                  <a:pt x="1654" y="0"/>
                </a:lnTo>
                <a:close/>
              </a:path>
            </a:pathLst>
          </a:custGeom>
          <a:solidFill>
            <a:srgbClr val="FFFFFF"/>
          </a:solidFill>
        </p:spPr>
        <p:txBody>
          <a:bodyPr wrap="square" lIns="0" tIns="0" rIns="0" bIns="0" rtlCol="0"/>
          <a:lstStyle/>
          <a:p>
            <a:endParaRPr sz="1539"/>
          </a:p>
        </p:txBody>
      </p:sp>
      <p:sp>
        <p:nvSpPr>
          <p:cNvPr id="19" name="object 21">
            <a:extLst>
              <a:ext uri="{FF2B5EF4-FFF2-40B4-BE49-F238E27FC236}">
                <a16:creationId xmlns:a16="http://schemas.microsoft.com/office/drawing/2014/main" id="{7C5B98AB-08D1-5AD5-A6BF-70096FDB7506}"/>
              </a:ext>
            </a:extLst>
          </p:cNvPr>
          <p:cNvSpPr/>
          <p:nvPr/>
        </p:nvSpPr>
        <p:spPr>
          <a:xfrm>
            <a:off x="3130179" y="6430924"/>
            <a:ext cx="0" cy="1792"/>
          </a:xfrm>
          <a:custGeom>
            <a:avLst/>
            <a:gdLst/>
            <a:ahLst/>
            <a:cxnLst/>
            <a:rect l="l" t="t" r="r" b="b"/>
            <a:pathLst>
              <a:path h="1904">
                <a:moveTo>
                  <a:pt x="0" y="0"/>
                </a:moveTo>
                <a:lnTo>
                  <a:pt x="0" y="1868"/>
                </a:lnTo>
              </a:path>
            </a:pathLst>
          </a:custGeom>
          <a:ln w="3175">
            <a:solidFill>
              <a:srgbClr val="231F20"/>
            </a:solidFill>
          </a:ln>
        </p:spPr>
        <p:txBody>
          <a:bodyPr wrap="square" lIns="0" tIns="0" rIns="0" bIns="0" rtlCol="0"/>
          <a:lstStyle/>
          <a:p>
            <a:endParaRPr sz="1539"/>
          </a:p>
        </p:txBody>
      </p:sp>
      <p:sp>
        <p:nvSpPr>
          <p:cNvPr id="20" name="object 22">
            <a:extLst>
              <a:ext uri="{FF2B5EF4-FFF2-40B4-BE49-F238E27FC236}">
                <a16:creationId xmlns:a16="http://schemas.microsoft.com/office/drawing/2014/main" id="{C7BCBC11-3E35-36DC-3117-63562A53471D}"/>
              </a:ext>
            </a:extLst>
          </p:cNvPr>
          <p:cNvSpPr/>
          <p:nvPr/>
        </p:nvSpPr>
        <p:spPr>
          <a:xfrm>
            <a:off x="3124628" y="6367154"/>
            <a:ext cx="43493" cy="106466"/>
          </a:xfrm>
          <a:prstGeom prst="rect">
            <a:avLst/>
          </a:prstGeom>
          <a:blipFill>
            <a:blip r:embed="rId8" cstate="print"/>
            <a:stretch>
              <a:fillRect/>
            </a:stretch>
          </a:blipFill>
        </p:spPr>
        <p:txBody>
          <a:bodyPr wrap="square" lIns="0" tIns="0" rIns="0" bIns="0" rtlCol="0"/>
          <a:lstStyle/>
          <a:p>
            <a:endParaRPr sz="1539"/>
          </a:p>
        </p:txBody>
      </p:sp>
      <p:sp>
        <p:nvSpPr>
          <p:cNvPr id="21" name="object 23">
            <a:extLst>
              <a:ext uri="{FF2B5EF4-FFF2-40B4-BE49-F238E27FC236}">
                <a16:creationId xmlns:a16="http://schemas.microsoft.com/office/drawing/2014/main" id="{29F8E871-1B09-0B65-62FE-5CAD463F609C}"/>
              </a:ext>
            </a:extLst>
          </p:cNvPr>
          <p:cNvSpPr/>
          <p:nvPr/>
        </p:nvSpPr>
        <p:spPr>
          <a:xfrm>
            <a:off x="3154713" y="6370333"/>
            <a:ext cx="33350" cy="30236"/>
          </a:xfrm>
          <a:prstGeom prst="rect">
            <a:avLst/>
          </a:prstGeom>
          <a:blipFill>
            <a:blip r:embed="rId9" cstate="print"/>
            <a:stretch>
              <a:fillRect/>
            </a:stretch>
          </a:blipFill>
        </p:spPr>
        <p:txBody>
          <a:bodyPr wrap="square" lIns="0" tIns="0" rIns="0" bIns="0" rtlCol="0"/>
          <a:lstStyle/>
          <a:p>
            <a:endParaRPr sz="1539"/>
          </a:p>
        </p:txBody>
      </p:sp>
      <p:sp>
        <p:nvSpPr>
          <p:cNvPr id="22" name="object 24">
            <a:extLst>
              <a:ext uri="{FF2B5EF4-FFF2-40B4-BE49-F238E27FC236}">
                <a16:creationId xmlns:a16="http://schemas.microsoft.com/office/drawing/2014/main" id="{833D491F-F629-039F-117E-FDEBC6339BA5}"/>
              </a:ext>
            </a:extLst>
          </p:cNvPr>
          <p:cNvSpPr/>
          <p:nvPr/>
        </p:nvSpPr>
        <p:spPr>
          <a:xfrm>
            <a:off x="3146017" y="6369183"/>
            <a:ext cx="50720" cy="128792"/>
          </a:xfrm>
          <a:prstGeom prst="rect">
            <a:avLst/>
          </a:prstGeom>
          <a:blipFill>
            <a:blip r:embed="rId10" cstate="print"/>
            <a:stretch>
              <a:fillRect/>
            </a:stretch>
          </a:blipFill>
        </p:spPr>
        <p:txBody>
          <a:bodyPr wrap="square" lIns="0" tIns="0" rIns="0" bIns="0" rtlCol="0"/>
          <a:lstStyle/>
          <a:p>
            <a:endParaRPr sz="1539"/>
          </a:p>
        </p:txBody>
      </p:sp>
      <p:sp>
        <p:nvSpPr>
          <p:cNvPr id="23" name="object 25">
            <a:extLst>
              <a:ext uri="{FF2B5EF4-FFF2-40B4-BE49-F238E27FC236}">
                <a16:creationId xmlns:a16="http://schemas.microsoft.com/office/drawing/2014/main" id="{D842A163-9855-C3A0-6655-B55F55DF5BB2}"/>
              </a:ext>
            </a:extLst>
          </p:cNvPr>
          <p:cNvSpPr/>
          <p:nvPr/>
        </p:nvSpPr>
        <p:spPr>
          <a:xfrm>
            <a:off x="3148352" y="6378334"/>
            <a:ext cx="26952" cy="118915"/>
          </a:xfrm>
          <a:prstGeom prst="rect">
            <a:avLst/>
          </a:prstGeom>
          <a:blipFill>
            <a:blip r:embed="rId11" cstate="print"/>
            <a:stretch>
              <a:fillRect/>
            </a:stretch>
          </a:blipFill>
        </p:spPr>
        <p:txBody>
          <a:bodyPr wrap="square" lIns="0" tIns="0" rIns="0" bIns="0" rtlCol="0"/>
          <a:lstStyle/>
          <a:p>
            <a:endParaRPr sz="1539"/>
          </a:p>
        </p:txBody>
      </p:sp>
      <p:sp>
        <p:nvSpPr>
          <p:cNvPr id="24" name="object 26">
            <a:extLst>
              <a:ext uri="{FF2B5EF4-FFF2-40B4-BE49-F238E27FC236}">
                <a16:creationId xmlns:a16="http://schemas.microsoft.com/office/drawing/2014/main" id="{93A9584B-72C2-32FE-E077-93C29E4F3534}"/>
              </a:ext>
            </a:extLst>
          </p:cNvPr>
          <p:cNvSpPr/>
          <p:nvPr/>
        </p:nvSpPr>
        <p:spPr>
          <a:xfrm>
            <a:off x="3076414" y="6410228"/>
            <a:ext cx="3285" cy="2986"/>
          </a:xfrm>
          <a:custGeom>
            <a:avLst/>
            <a:gdLst/>
            <a:ahLst/>
            <a:cxnLst/>
            <a:rect l="l" t="t" r="r" b="b"/>
            <a:pathLst>
              <a:path w="3175" h="3175">
                <a:moveTo>
                  <a:pt x="0" y="0"/>
                </a:moveTo>
                <a:lnTo>
                  <a:pt x="0" y="3088"/>
                </a:lnTo>
                <a:lnTo>
                  <a:pt x="3143" y="2754"/>
                </a:lnTo>
                <a:lnTo>
                  <a:pt x="2562" y="1962"/>
                </a:lnTo>
                <a:lnTo>
                  <a:pt x="0" y="0"/>
                </a:lnTo>
                <a:close/>
              </a:path>
            </a:pathLst>
          </a:custGeom>
          <a:solidFill>
            <a:srgbClr val="FFFFFF"/>
          </a:solidFill>
        </p:spPr>
        <p:txBody>
          <a:bodyPr wrap="square" lIns="0" tIns="0" rIns="0" bIns="0" rtlCol="0"/>
          <a:lstStyle/>
          <a:p>
            <a:endParaRPr sz="1539"/>
          </a:p>
        </p:txBody>
      </p:sp>
      <p:sp>
        <p:nvSpPr>
          <p:cNvPr id="25" name="object 27">
            <a:extLst>
              <a:ext uri="{FF2B5EF4-FFF2-40B4-BE49-F238E27FC236}">
                <a16:creationId xmlns:a16="http://schemas.microsoft.com/office/drawing/2014/main" id="{D3642DDE-37DA-09DE-46AB-B350F974D20D}"/>
              </a:ext>
            </a:extLst>
          </p:cNvPr>
          <p:cNvSpPr/>
          <p:nvPr/>
        </p:nvSpPr>
        <p:spPr>
          <a:xfrm>
            <a:off x="3076708" y="6410225"/>
            <a:ext cx="0" cy="2986"/>
          </a:xfrm>
          <a:custGeom>
            <a:avLst/>
            <a:gdLst/>
            <a:ahLst/>
            <a:cxnLst/>
            <a:rect l="l" t="t" r="r" b="b"/>
            <a:pathLst>
              <a:path h="3175">
                <a:moveTo>
                  <a:pt x="0" y="0"/>
                </a:moveTo>
                <a:lnTo>
                  <a:pt x="0" y="3088"/>
                </a:lnTo>
              </a:path>
            </a:pathLst>
          </a:custGeom>
          <a:ln w="3175">
            <a:solidFill>
              <a:srgbClr val="231F20"/>
            </a:solidFill>
          </a:ln>
        </p:spPr>
        <p:txBody>
          <a:bodyPr wrap="square" lIns="0" tIns="0" rIns="0" bIns="0" rtlCol="0"/>
          <a:lstStyle/>
          <a:p>
            <a:endParaRPr sz="1539"/>
          </a:p>
        </p:txBody>
      </p:sp>
      <p:sp>
        <p:nvSpPr>
          <p:cNvPr id="26" name="object 28">
            <a:extLst>
              <a:ext uri="{FF2B5EF4-FFF2-40B4-BE49-F238E27FC236}">
                <a16:creationId xmlns:a16="http://schemas.microsoft.com/office/drawing/2014/main" id="{C2FEE5A9-66A1-98A1-EC46-7DAF8EB46155}"/>
              </a:ext>
            </a:extLst>
          </p:cNvPr>
          <p:cNvSpPr/>
          <p:nvPr/>
        </p:nvSpPr>
        <p:spPr>
          <a:xfrm>
            <a:off x="3057613" y="6411337"/>
            <a:ext cx="3285" cy="9558"/>
          </a:xfrm>
          <a:custGeom>
            <a:avLst/>
            <a:gdLst/>
            <a:ahLst/>
            <a:cxnLst/>
            <a:rect l="l" t="t" r="r" b="b"/>
            <a:pathLst>
              <a:path w="3175" h="10159">
                <a:moveTo>
                  <a:pt x="3117" y="0"/>
                </a:moveTo>
                <a:lnTo>
                  <a:pt x="2178" y="270"/>
                </a:lnTo>
                <a:lnTo>
                  <a:pt x="1144" y="529"/>
                </a:lnTo>
                <a:lnTo>
                  <a:pt x="0" y="784"/>
                </a:lnTo>
                <a:lnTo>
                  <a:pt x="2419" y="10079"/>
                </a:lnTo>
                <a:lnTo>
                  <a:pt x="3117" y="9669"/>
                </a:lnTo>
                <a:lnTo>
                  <a:pt x="3117" y="0"/>
                </a:lnTo>
                <a:close/>
              </a:path>
            </a:pathLst>
          </a:custGeom>
          <a:solidFill>
            <a:srgbClr val="E6E7E8"/>
          </a:solidFill>
        </p:spPr>
        <p:txBody>
          <a:bodyPr wrap="square" lIns="0" tIns="0" rIns="0" bIns="0" rtlCol="0"/>
          <a:lstStyle/>
          <a:p>
            <a:endParaRPr sz="1539"/>
          </a:p>
        </p:txBody>
      </p:sp>
      <p:sp>
        <p:nvSpPr>
          <p:cNvPr id="27" name="object 29">
            <a:extLst>
              <a:ext uri="{FF2B5EF4-FFF2-40B4-BE49-F238E27FC236}">
                <a16:creationId xmlns:a16="http://schemas.microsoft.com/office/drawing/2014/main" id="{DAD5D9B2-9E0C-A9B1-6504-B3198B7AEF23}"/>
              </a:ext>
            </a:extLst>
          </p:cNvPr>
          <p:cNvSpPr/>
          <p:nvPr/>
        </p:nvSpPr>
        <p:spPr>
          <a:xfrm>
            <a:off x="3057905" y="6412433"/>
            <a:ext cx="0" cy="0"/>
          </a:xfrm>
          <a:custGeom>
            <a:avLst/>
            <a:gdLst/>
            <a:ahLst/>
            <a:cxnLst/>
            <a:rect l="l" t="t" r="r" b="b"/>
            <a:pathLst>
              <a:path>
                <a:moveTo>
                  <a:pt x="0" y="-324"/>
                </a:moveTo>
                <a:lnTo>
                  <a:pt x="0" y="334"/>
                </a:lnTo>
              </a:path>
            </a:pathLst>
          </a:custGeom>
          <a:ln w="3175">
            <a:solidFill>
              <a:srgbClr val="231F20"/>
            </a:solidFill>
          </a:ln>
        </p:spPr>
        <p:txBody>
          <a:bodyPr wrap="square" lIns="0" tIns="0" rIns="0" bIns="0" rtlCol="0"/>
          <a:lstStyle/>
          <a:p>
            <a:endParaRPr sz="1539"/>
          </a:p>
        </p:txBody>
      </p:sp>
      <p:sp>
        <p:nvSpPr>
          <p:cNvPr id="28" name="object 30">
            <a:extLst>
              <a:ext uri="{FF2B5EF4-FFF2-40B4-BE49-F238E27FC236}">
                <a16:creationId xmlns:a16="http://schemas.microsoft.com/office/drawing/2014/main" id="{D72C31B9-47E2-CE5C-0E8F-F0FC606B7E2C}"/>
              </a:ext>
            </a:extLst>
          </p:cNvPr>
          <p:cNvSpPr/>
          <p:nvPr/>
        </p:nvSpPr>
        <p:spPr>
          <a:xfrm>
            <a:off x="3060571" y="6411336"/>
            <a:ext cx="0" cy="9558"/>
          </a:xfrm>
          <a:custGeom>
            <a:avLst/>
            <a:gdLst/>
            <a:ahLst/>
            <a:cxnLst/>
            <a:rect l="l" t="t" r="r" b="b"/>
            <a:pathLst>
              <a:path h="10159">
                <a:moveTo>
                  <a:pt x="0" y="0"/>
                </a:moveTo>
                <a:lnTo>
                  <a:pt x="0" y="9669"/>
                </a:lnTo>
              </a:path>
            </a:pathLst>
          </a:custGeom>
          <a:ln w="3175">
            <a:solidFill>
              <a:srgbClr val="231F20"/>
            </a:solidFill>
          </a:ln>
        </p:spPr>
        <p:txBody>
          <a:bodyPr wrap="square" lIns="0" tIns="0" rIns="0" bIns="0" rtlCol="0"/>
          <a:lstStyle/>
          <a:p>
            <a:endParaRPr sz="1539"/>
          </a:p>
        </p:txBody>
      </p:sp>
      <p:sp>
        <p:nvSpPr>
          <p:cNvPr id="29" name="object 31">
            <a:extLst>
              <a:ext uri="{FF2B5EF4-FFF2-40B4-BE49-F238E27FC236}">
                <a16:creationId xmlns:a16="http://schemas.microsoft.com/office/drawing/2014/main" id="{2B6E9778-BE68-1E0D-65D8-41615295DC91}"/>
              </a:ext>
            </a:extLst>
          </p:cNvPr>
          <p:cNvSpPr/>
          <p:nvPr/>
        </p:nvSpPr>
        <p:spPr>
          <a:xfrm>
            <a:off x="3056433" y="6405998"/>
            <a:ext cx="24452" cy="15068"/>
          </a:xfrm>
          <a:prstGeom prst="rect">
            <a:avLst/>
          </a:prstGeom>
          <a:blipFill>
            <a:blip r:embed="rId12" cstate="print"/>
            <a:stretch>
              <a:fillRect/>
            </a:stretch>
          </a:blipFill>
        </p:spPr>
        <p:txBody>
          <a:bodyPr wrap="square" lIns="0" tIns="0" rIns="0" bIns="0" rtlCol="0"/>
          <a:lstStyle/>
          <a:p>
            <a:endParaRPr sz="1539"/>
          </a:p>
        </p:txBody>
      </p:sp>
      <p:sp>
        <p:nvSpPr>
          <p:cNvPr id="30" name="object 32">
            <a:extLst>
              <a:ext uri="{FF2B5EF4-FFF2-40B4-BE49-F238E27FC236}">
                <a16:creationId xmlns:a16="http://schemas.microsoft.com/office/drawing/2014/main" id="{36D4A7C9-7C53-7765-BC72-4F0FBBD5DBF8}"/>
              </a:ext>
            </a:extLst>
          </p:cNvPr>
          <p:cNvSpPr/>
          <p:nvPr/>
        </p:nvSpPr>
        <p:spPr>
          <a:xfrm>
            <a:off x="2988782" y="6367085"/>
            <a:ext cx="99531" cy="133878"/>
          </a:xfrm>
          <a:prstGeom prst="rect">
            <a:avLst/>
          </a:prstGeom>
          <a:blipFill>
            <a:blip r:embed="rId13" cstate="print"/>
            <a:stretch>
              <a:fillRect/>
            </a:stretch>
          </a:blipFill>
        </p:spPr>
        <p:txBody>
          <a:bodyPr wrap="square" lIns="0" tIns="0" rIns="0" bIns="0" rtlCol="0"/>
          <a:lstStyle/>
          <a:p>
            <a:endParaRPr sz="1539"/>
          </a:p>
        </p:txBody>
      </p:sp>
      <p:sp>
        <p:nvSpPr>
          <p:cNvPr id="31" name="object 33">
            <a:extLst>
              <a:ext uri="{FF2B5EF4-FFF2-40B4-BE49-F238E27FC236}">
                <a16:creationId xmlns:a16="http://schemas.microsoft.com/office/drawing/2014/main" id="{1BFF5E64-8680-45D1-5C82-BC326D37D2B0}"/>
              </a:ext>
            </a:extLst>
          </p:cNvPr>
          <p:cNvSpPr/>
          <p:nvPr/>
        </p:nvSpPr>
        <p:spPr>
          <a:xfrm>
            <a:off x="3026078" y="6367154"/>
            <a:ext cx="43488" cy="106466"/>
          </a:xfrm>
          <a:prstGeom prst="rect">
            <a:avLst/>
          </a:prstGeom>
          <a:blipFill>
            <a:blip r:embed="rId14" cstate="print"/>
            <a:stretch>
              <a:fillRect/>
            </a:stretch>
          </a:blipFill>
        </p:spPr>
        <p:txBody>
          <a:bodyPr wrap="square" lIns="0" tIns="0" rIns="0" bIns="0" rtlCol="0"/>
          <a:lstStyle/>
          <a:p>
            <a:endParaRPr sz="1539"/>
          </a:p>
        </p:txBody>
      </p:sp>
      <p:sp>
        <p:nvSpPr>
          <p:cNvPr id="32" name="object 34">
            <a:extLst>
              <a:ext uri="{FF2B5EF4-FFF2-40B4-BE49-F238E27FC236}">
                <a16:creationId xmlns:a16="http://schemas.microsoft.com/office/drawing/2014/main" id="{54312A57-F6AB-A644-8DB2-EB231E4C30E4}"/>
              </a:ext>
            </a:extLst>
          </p:cNvPr>
          <p:cNvSpPr/>
          <p:nvPr/>
        </p:nvSpPr>
        <p:spPr>
          <a:xfrm>
            <a:off x="3006138" y="6370333"/>
            <a:ext cx="33372" cy="30236"/>
          </a:xfrm>
          <a:prstGeom prst="rect">
            <a:avLst/>
          </a:prstGeom>
          <a:blipFill>
            <a:blip r:embed="rId15" cstate="print"/>
            <a:stretch>
              <a:fillRect/>
            </a:stretch>
          </a:blipFill>
        </p:spPr>
        <p:txBody>
          <a:bodyPr wrap="square" lIns="0" tIns="0" rIns="0" bIns="0" rtlCol="0"/>
          <a:lstStyle/>
          <a:p>
            <a:endParaRPr sz="1539"/>
          </a:p>
        </p:txBody>
      </p:sp>
      <p:sp>
        <p:nvSpPr>
          <p:cNvPr id="33" name="object 35">
            <a:extLst>
              <a:ext uri="{FF2B5EF4-FFF2-40B4-BE49-F238E27FC236}">
                <a16:creationId xmlns:a16="http://schemas.microsoft.com/office/drawing/2014/main" id="{F43534C2-AE81-FA97-7984-FAA29CEB3A46}"/>
              </a:ext>
            </a:extLst>
          </p:cNvPr>
          <p:cNvSpPr/>
          <p:nvPr/>
        </p:nvSpPr>
        <p:spPr>
          <a:xfrm>
            <a:off x="2997478" y="6369183"/>
            <a:ext cx="50720" cy="128792"/>
          </a:xfrm>
          <a:prstGeom prst="rect">
            <a:avLst/>
          </a:prstGeom>
          <a:blipFill>
            <a:blip r:embed="rId16" cstate="print"/>
            <a:stretch>
              <a:fillRect/>
            </a:stretch>
          </a:blipFill>
        </p:spPr>
        <p:txBody>
          <a:bodyPr wrap="square" lIns="0" tIns="0" rIns="0" bIns="0" rtlCol="0"/>
          <a:lstStyle/>
          <a:p>
            <a:endParaRPr sz="1539"/>
          </a:p>
        </p:txBody>
      </p:sp>
      <p:sp>
        <p:nvSpPr>
          <p:cNvPr id="34" name="object 36">
            <a:extLst>
              <a:ext uri="{FF2B5EF4-FFF2-40B4-BE49-F238E27FC236}">
                <a16:creationId xmlns:a16="http://schemas.microsoft.com/office/drawing/2014/main" id="{61EDE912-3F1D-0FE8-63AD-8874FF76A7A5}"/>
              </a:ext>
            </a:extLst>
          </p:cNvPr>
          <p:cNvSpPr/>
          <p:nvPr/>
        </p:nvSpPr>
        <p:spPr>
          <a:xfrm>
            <a:off x="3018881" y="6378334"/>
            <a:ext cx="26967" cy="118915"/>
          </a:xfrm>
          <a:prstGeom prst="rect">
            <a:avLst/>
          </a:prstGeom>
          <a:blipFill>
            <a:blip r:embed="rId17" cstate="print"/>
            <a:stretch>
              <a:fillRect/>
            </a:stretch>
          </a:blipFill>
        </p:spPr>
        <p:txBody>
          <a:bodyPr wrap="square" lIns="0" tIns="0" rIns="0" bIns="0" rtlCol="0"/>
          <a:lstStyle/>
          <a:p>
            <a:endParaRPr sz="1539"/>
          </a:p>
        </p:txBody>
      </p:sp>
      <p:sp>
        <p:nvSpPr>
          <p:cNvPr id="35" name="object 37">
            <a:extLst>
              <a:ext uri="{FF2B5EF4-FFF2-40B4-BE49-F238E27FC236}">
                <a16:creationId xmlns:a16="http://schemas.microsoft.com/office/drawing/2014/main" id="{F00909E7-0B17-A815-241C-9538EB5715EA}"/>
              </a:ext>
            </a:extLst>
          </p:cNvPr>
          <p:cNvSpPr/>
          <p:nvPr/>
        </p:nvSpPr>
        <p:spPr>
          <a:xfrm>
            <a:off x="3025748" y="6522372"/>
            <a:ext cx="15111" cy="18517"/>
          </a:xfrm>
          <a:custGeom>
            <a:avLst/>
            <a:gdLst/>
            <a:ahLst/>
            <a:cxnLst/>
            <a:rect l="l" t="t" r="r" b="b"/>
            <a:pathLst>
              <a:path w="14605" h="19684">
                <a:moveTo>
                  <a:pt x="14396" y="0"/>
                </a:moveTo>
                <a:lnTo>
                  <a:pt x="0" y="0"/>
                </a:lnTo>
                <a:lnTo>
                  <a:pt x="0" y="19551"/>
                </a:lnTo>
                <a:lnTo>
                  <a:pt x="5087" y="19551"/>
                </a:lnTo>
                <a:lnTo>
                  <a:pt x="5087" y="12018"/>
                </a:lnTo>
                <a:lnTo>
                  <a:pt x="13154" y="12018"/>
                </a:lnTo>
                <a:lnTo>
                  <a:pt x="13154" y="8078"/>
                </a:lnTo>
                <a:lnTo>
                  <a:pt x="5087" y="8078"/>
                </a:lnTo>
                <a:lnTo>
                  <a:pt x="5087" y="4075"/>
                </a:lnTo>
                <a:lnTo>
                  <a:pt x="14396" y="4075"/>
                </a:lnTo>
                <a:lnTo>
                  <a:pt x="14396" y="0"/>
                </a:lnTo>
                <a:close/>
              </a:path>
            </a:pathLst>
          </a:custGeom>
          <a:solidFill>
            <a:srgbClr val="010202"/>
          </a:solidFill>
        </p:spPr>
        <p:txBody>
          <a:bodyPr wrap="square" lIns="0" tIns="0" rIns="0" bIns="0" rtlCol="0"/>
          <a:lstStyle/>
          <a:p>
            <a:endParaRPr sz="1539"/>
          </a:p>
        </p:txBody>
      </p:sp>
      <p:sp>
        <p:nvSpPr>
          <p:cNvPr id="36" name="object 38">
            <a:extLst>
              <a:ext uri="{FF2B5EF4-FFF2-40B4-BE49-F238E27FC236}">
                <a16:creationId xmlns:a16="http://schemas.microsoft.com/office/drawing/2014/main" id="{FED6A12E-0EF7-F9EF-B82D-06F51B58D993}"/>
              </a:ext>
            </a:extLst>
          </p:cNvPr>
          <p:cNvSpPr/>
          <p:nvPr/>
        </p:nvSpPr>
        <p:spPr>
          <a:xfrm>
            <a:off x="3039392" y="6522372"/>
            <a:ext cx="22996" cy="18517"/>
          </a:xfrm>
          <a:custGeom>
            <a:avLst/>
            <a:gdLst/>
            <a:ahLst/>
            <a:cxnLst/>
            <a:rect l="l" t="t" r="r" b="b"/>
            <a:pathLst>
              <a:path w="22225" h="19684">
                <a:moveTo>
                  <a:pt x="7498" y="0"/>
                </a:moveTo>
                <a:lnTo>
                  <a:pt x="0" y="0"/>
                </a:lnTo>
                <a:lnTo>
                  <a:pt x="0" y="19551"/>
                </a:lnTo>
                <a:lnTo>
                  <a:pt x="4791" y="19551"/>
                </a:lnTo>
                <a:lnTo>
                  <a:pt x="4845" y="4702"/>
                </a:lnTo>
                <a:lnTo>
                  <a:pt x="8714" y="4702"/>
                </a:lnTo>
                <a:lnTo>
                  <a:pt x="7498" y="0"/>
                </a:lnTo>
                <a:close/>
              </a:path>
              <a:path w="22225" h="19684">
                <a:moveTo>
                  <a:pt x="8714" y="4702"/>
                </a:moveTo>
                <a:lnTo>
                  <a:pt x="4845" y="4702"/>
                </a:lnTo>
                <a:lnTo>
                  <a:pt x="8959" y="19551"/>
                </a:lnTo>
                <a:lnTo>
                  <a:pt x="12844" y="19551"/>
                </a:lnTo>
                <a:lnTo>
                  <a:pt x="14643" y="13032"/>
                </a:lnTo>
                <a:lnTo>
                  <a:pt x="10868" y="13032"/>
                </a:lnTo>
                <a:lnTo>
                  <a:pt x="8714" y="4702"/>
                </a:lnTo>
                <a:close/>
              </a:path>
              <a:path w="22225" h="19684">
                <a:moveTo>
                  <a:pt x="21786" y="4702"/>
                </a:moveTo>
                <a:lnTo>
                  <a:pt x="16941" y="4702"/>
                </a:lnTo>
                <a:lnTo>
                  <a:pt x="16995" y="19551"/>
                </a:lnTo>
                <a:lnTo>
                  <a:pt x="21786" y="19551"/>
                </a:lnTo>
                <a:lnTo>
                  <a:pt x="21786" y="4702"/>
                </a:lnTo>
                <a:close/>
              </a:path>
              <a:path w="22225" h="19684">
                <a:moveTo>
                  <a:pt x="21786" y="0"/>
                </a:moveTo>
                <a:lnTo>
                  <a:pt x="14295" y="0"/>
                </a:lnTo>
                <a:lnTo>
                  <a:pt x="10911" y="13032"/>
                </a:lnTo>
                <a:lnTo>
                  <a:pt x="14643" y="13032"/>
                </a:lnTo>
                <a:lnTo>
                  <a:pt x="16941" y="4702"/>
                </a:lnTo>
                <a:lnTo>
                  <a:pt x="21786" y="4702"/>
                </a:lnTo>
                <a:lnTo>
                  <a:pt x="21786" y="0"/>
                </a:lnTo>
                <a:close/>
              </a:path>
            </a:pathLst>
          </a:custGeom>
          <a:solidFill>
            <a:srgbClr val="010202"/>
          </a:solidFill>
        </p:spPr>
        <p:txBody>
          <a:bodyPr wrap="square" lIns="0" tIns="0" rIns="0" bIns="0" rtlCol="0"/>
          <a:lstStyle/>
          <a:p>
            <a:endParaRPr sz="1539"/>
          </a:p>
        </p:txBody>
      </p:sp>
      <p:sp>
        <p:nvSpPr>
          <p:cNvPr id="37" name="object 39">
            <a:extLst>
              <a:ext uri="{FF2B5EF4-FFF2-40B4-BE49-F238E27FC236}">
                <a16:creationId xmlns:a16="http://schemas.microsoft.com/office/drawing/2014/main" id="{3B1E02DD-FCD2-F10C-F473-F7026EB2A51B}"/>
              </a:ext>
            </a:extLst>
          </p:cNvPr>
          <p:cNvSpPr/>
          <p:nvPr/>
        </p:nvSpPr>
        <p:spPr>
          <a:xfrm>
            <a:off x="3061451" y="6522372"/>
            <a:ext cx="17740" cy="18517"/>
          </a:xfrm>
          <a:custGeom>
            <a:avLst/>
            <a:gdLst/>
            <a:ahLst/>
            <a:cxnLst/>
            <a:rect l="l" t="t" r="r" b="b"/>
            <a:pathLst>
              <a:path w="17144" h="19684">
                <a:moveTo>
                  <a:pt x="5097" y="0"/>
                </a:moveTo>
                <a:lnTo>
                  <a:pt x="0" y="0"/>
                </a:lnTo>
                <a:lnTo>
                  <a:pt x="0" y="19551"/>
                </a:lnTo>
                <a:lnTo>
                  <a:pt x="5097" y="19551"/>
                </a:lnTo>
                <a:lnTo>
                  <a:pt x="5097" y="11494"/>
                </a:lnTo>
                <a:lnTo>
                  <a:pt x="16898" y="11494"/>
                </a:lnTo>
                <a:lnTo>
                  <a:pt x="16898" y="7124"/>
                </a:lnTo>
                <a:lnTo>
                  <a:pt x="5097" y="7124"/>
                </a:lnTo>
                <a:lnTo>
                  <a:pt x="5097" y="0"/>
                </a:lnTo>
                <a:close/>
              </a:path>
              <a:path w="17144" h="19684">
                <a:moveTo>
                  <a:pt x="16898" y="11494"/>
                </a:moveTo>
                <a:lnTo>
                  <a:pt x="11812" y="11494"/>
                </a:lnTo>
                <a:lnTo>
                  <a:pt x="11812" y="19551"/>
                </a:lnTo>
                <a:lnTo>
                  <a:pt x="16898" y="19551"/>
                </a:lnTo>
                <a:lnTo>
                  <a:pt x="16898" y="11494"/>
                </a:lnTo>
                <a:close/>
              </a:path>
              <a:path w="17144" h="19684">
                <a:moveTo>
                  <a:pt x="16898" y="0"/>
                </a:moveTo>
                <a:lnTo>
                  <a:pt x="11812" y="0"/>
                </a:lnTo>
                <a:lnTo>
                  <a:pt x="11812" y="7124"/>
                </a:lnTo>
                <a:lnTo>
                  <a:pt x="16898" y="7124"/>
                </a:lnTo>
                <a:lnTo>
                  <a:pt x="16898" y="0"/>
                </a:lnTo>
                <a:close/>
              </a:path>
            </a:pathLst>
          </a:custGeom>
          <a:solidFill>
            <a:srgbClr val="010202"/>
          </a:solidFill>
        </p:spPr>
        <p:txBody>
          <a:bodyPr wrap="square" lIns="0" tIns="0" rIns="0" bIns="0" rtlCol="0"/>
          <a:lstStyle/>
          <a:p>
            <a:endParaRPr sz="1539"/>
          </a:p>
        </p:txBody>
      </p:sp>
      <p:sp>
        <p:nvSpPr>
          <p:cNvPr id="38" name="object 40">
            <a:extLst>
              <a:ext uri="{FF2B5EF4-FFF2-40B4-BE49-F238E27FC236}">
                <a16:creationId xmlns:a16="http://schemas.microsoft.com/office/drawing/2014/main" id="{C66C613A-2717-18F8-9BFF-828BCF008F5E}"/>
              </a:ext>
            </a:extLst>
          </p:cNvPr>
          <p:cNvSpPr/>
          <p:nvPr/>
        </p:nvSpPr>
        <p:spPr>
          <a:xfrm>
            <a:off x="3076847" y="6522372"/>
            <a:ext cx="21025" cy="18517"/>
          </a:xfrm>
          <a:custGeom>
            <a:avLst/>
            <a:gdLst/>
            <a:ahLst/>
            <a:cxnLst/>
            <a:rect l="l" t="t" r="r" b="b"/>
            <a:pathLst>
              <a:path w="20319" h="19684">
                <a:moveTo>
                  <a:pt x="12487" y="0"/>
                </a:moveTo>
                <a:lnTo>
                  <a:pt x="7315" y="0"/>
                </a:lnTo>
                <a:lnTo>
                  <a:pt x="0" y="19551"/>
                </a:lnTo>
                <a:lnTo>
                  <a:pt x="5241" y="19551"/>
                </a:lnTo>
                <a:lnTo>
                  <a:pt x="6469" y="16052"/>
                </a:lnTo>
                <a:lnTo>
                  <a:pt x="18500" y="16052"/>
                </a:lnTo>
                <a:lnTo>
                  <a:pt x="17083" y="12269"/>
                </a:lnTo>
                <a:lnTo>
                  <a:pt x="7646" y="12269"/>
                </a:lnTo>
                <a:lnTo>
                  <a:pt x="9856" y="5421"/>
                </a:lnTo>
                <a:lnTo>
                  <a:pt x="14518" y="5421"/>
                </a:lnTo>
                <a:lnTo>
                  <a:pt x="12487" y="0"/>
                </a:lnTo>
                <a:close/>
              </a:path>
              <a:path w="20319" h="19684">
                <a:moveTo>
                  <a:pt x="18500" y="16052"/>
                </a:moveTo>
                <a:lnTo>
                  <a:pt x="13280" y="16052"/>
                </a:lnTo>
                <a:lnTo>
                  <a:pt x="14475" y="19551"/>
                </a:lnTo>
                <a:lnTo>
                  <a:pt x="19810" y="19551"/>
                </a:lnTo>
                <a:lnTo>
                  <a:pt x="18500" y="16052"/>
                </a:lnTo>
                <a:close/>
              </a:path>
              <a:path w="20319" h="19684">
                <a:moveTo>
                  <a:pt x="14518" y="5421"/>
                </a:moveTo>
                <a:lnTo>
                  <a:pt x="9921" y="5421"/>
                </a:lnTo>
                <a:lnTo>
                  <a:pt x="12081" y="12269"/>
                </a:lnTo>
                <a:lnTo>
                  <a:pt x="17083" y="12269"/>
                </a:lnTo>
                <a:lnTo>
                  <a:pt x="14518" y="5421"/>
                </a:lnTo>
                <a:close/>
              </a:path>
            </a:pathLst>
          </a:custGeom>
          <a:solidFill>
            <a:srgbClr val="010202"/>
          </a:solidFill>
        </p:spPr>
        <p:txBody>
          <a:bodyPr wrap="square" lIns="0" tIns="0" rIns="0" bIns="0" rtlCol="0"/>
          <a:lstStyle/>
          <a:p>
            <a:endParaRPr sz="1539"/>
          </a:p>
        </p:txBody>
      </p:sp>
      <p:sp>
        <p:nvSpPr>
          <p:cNvPr id="39" name="object 41">
            <a:extLst>
              <a:ext uri="{FF2B5EF4-FFF2-40B4-BE49-F238E27FC236}">
                <a16:creationId xmlns:a16="http://schemas.microsoft.com/office/drawing/2014/main" id="{6CF2A980-5233-A118-F396-AACD58C0E8CF}"/>
              </a:ext>
            </a:extLst>
          </p:cNvPr>
          <p:cNvSpPr/>
          <p:nvPr/>
        </p:nvSpPr>
        <p:spPr>
          <a:xfrm>
            <a:off x="3095217" y="6522372"/>
            <a:ext cx="19055" cy="18517"/>
          </a:xfrm>
          <a:custGeom>
            <a:avLst/>
            <a:gdLst/>
            <a:ahLst/>
            <a:cxnLst/>
            <a:rect l="l" t="t" r="r" b="b"/>
            <a:pathLst>
              <a:path w="18414" h="19684">
                <a:moveTo>
                  <a:pt x="14395" y="0"/>
                </a:moveTo>
                <a:lnTo>
                  <a:pt x="0" y="0"/>
                </a:lnTo>
                <a:lnTo>
                  <a:pt x="0" y="19551"/>
                </a:lnTo>
                <a:lnTo>
                  <a:pt x="14334" y="19551"/>
                </a:lnTo>
                <a:lnTo>
                  <a:pt x="17978" y="16099"/>
                </a:lnTo>
                <a:lnTo>
                  <a:pt x="17978" y="15171"/>
                </a:lnTo>
                <a:lnTo>
                  <a:pt x="5072" y="15171"/>
                </a:lnTo>
                <a:lnTo>
                  <a:pt x="5072" y="4377"/>
                </a:lnTo>
                <a:lnTo>
                  <a:pt x="17978" y="4377"/>
                </a:lnTo>
                <a:lnTo>
                  <a:pt x="17978" y="3655"/>
                </a:lnTo>
                <a:lnTo>
                  <a:pt x="14395" y="0"/>
                </a:lnTo>
                <a:close/>
              </a:path>
              <a:path w="18414" h="19684">
                <a:moveTo>
                  <a:pt x="17978" y="4377"/>
                </a:moveTo>
                <a:lnTo>
                  <a:pt x="10972" y="4377"/>
                </a:lnTo>
                <a:lnTo>
                  <a:pt x="12887" y="6109"/>
                </a:lnTo>
                <a:lnTo>
                  <a:pt x="12887" y="13580"/>
                </a:lnTo>
                <a:lnTo>
                  <a:pt x="11353" y="15085"/>
                </a:lnTo>
                <a:lnTo>
                  <a:pt x="5072" y="15171"/>
                </a:lnTo>
                <a:lnTo>
                  <a:pt x="17978" y="15171"/>
                </a:lnTo>
                <a:lnTo>
                  <a:pt x="17978" y="4377"/>
                </a:lnTo>
                <a:close/>
              </a:path>
            </a:pathLst>
          </a:custGeom>
          <a:solidFill>
            <a:srgbClr val="010202"/>
          </a:solidFill>
        </p:spPr>
        <p:txBody>
          <a:bodyPr wrap="square" lIns="0" tIns="0" rIns="0" bIns="0" rtlCol="0"/>
          <a:lstStyle/>
          <a:p>
            <a:endParaRPr sz="1539"/>
          </a:p>
        </p:txBody>
      </p:sp>
      <p:sp>
        <p:nvSpPr>
          <p:cNvPr id="40" name="object 42">
            <a:extLst>
              <a:ext uri="{FF2B5EF4-FFF2-40B4-BE49-F238E27FC236}">
                <a16:creationId xmlns:a16="http://schemas.microsoft.com/office/drawing/2014/main" id="{90E9CE39-7BEE-00C6-B428-B92D43475C4D}"/>
              </a:ext>
            </a:extLst>
          </p:cNvPr>
          <p:cNvSpPr/>
          <p:nvPr/>
        </p:nvSpPr>
        <p:spPr>
          <a:xfrm>
            <a:off x="3112666" y="6522372"/>
            <a:ext cx="22996" cy="18517"/>
          </a:xfrm>
          <a:custGeom>
            <a:avLst/>
            <a:gdLst/>
            <a:ahLst/>
            <a:cxnLst/>
            <a:rect l="l" t="t" r="r" b="b"/>
            <a:pathLst>
              <a:path w="22225" h="19684">
                <a:moveTo>
                  <a:pt x="7484" y="0"/>
                </a:moveTo>
                <a:lnTo>
                  <a:pt x="0" y="0"/>
                </a:lnTo>
                <a:lnTo>
                  <a:pt x="0" y="19551"/>
                </a:lnTo>
                <a:lnTo>
                  <a:pt x="4784" y="19551"/>
                </a:lnTo>
                <a:lnTo>
                  <a:pt x="4838" y="4702"/>
                </a:lnTo>
                <a:lnTo>
                  <a:pt x="8701" y="4702"/>
                </a:lnTo>
                <a:lnTo>
                  <a:pt x="7484" y="0"/>
                </a:lnTo>
                <a:close/>
              </a:path>
              <a:path w="22225" h="19684">
                <a:moveTo>
                  <a:pt x="8701" y="4702"/>
                </a:moveTo>
                <a:lnTo>
                  <a:pt x="4838" y="4702"/>
                </a:lnTo>
                <a:lnTo>
                  <a:pt x="8953" y="19551"/>
                </a:lnTo>
                <a:lnTo>
                  <a:pt x="12837" y="19551"/>
                </a:lnTo>
                <a:lnTo>
                  <a:pt x="14641" y="13032"/>
                </a:lnTo>
                <a:lnTo>
                  <a:pt x="10857" y="13032"/>
                </a:lnTo>
                <a:lnTo>
                  <a:pt x="8701" y="4702"/>
                </a:lnTo>
                <a:close/>
              </a:path>
              <a:path w="22225" h="19684">
                <a:moveTo>
                  <a:pt x="21794" y="4702"/>
                </a:moveTo>
                <a:lnTo>
                  <a:pt x="16948" y="4702"/>
                </a:lnTo>
                <a:lnTo>
                  <a:pt x="16991" y="19551"/>
                </a:lnTo>
                <a:lnTo>
                  <a:pt x="21794" y="19551"/>
                </a:lnTo>
                <a:lnTo>
                  <a:pt x="21794" y="4702"/>
                </a:lnTo>
                <a:close/>
              </a:path>
              <a:path w="22225" h="19684">
                <a:moveTo>
                  <a:pt x="21794" y="0"/>
                </a:moveTo>
                <a:lnTo>
                  <a:pt x="14281" y="0"/>
                </a:lnTo>
                <a:lnTo>
                  <a:pt x="10908" y="13032"/>
                </a:lnTo>
                <a:lnTo>
                  <a:pt x="14641" y="13032"/>
                </a:lnTo>
                <a:lnTo>
                  <a:pt x="16948" y="4702"/>
                </a:lnTo>
                <a:lnTo>
                  <a:pt x="21794" y="4702"/>
                </a:lnTo>
                <a:lnTo>
                  <a:pt x="21794" y="0"/>
                </a:lnTo>
                <a:close/>
              </a:path>
            </a:pathLst>
          </a:custGeom>
          <a:solidFill>
            <a:srgbClr val="010202"/>
          </a:solidFill>
        </p:spPr>
        <p:txBody>
          <a:bodyPr wrap="square" lIns="0" tIns="0" rIns="0" bIns="0" rtlCol="0"/>
          <a:lstStyle/>
          <a:p>
            <a:endParaRPr sz="1539"/>
          </a:p>
        </p:txBody>
      </p:sp>
      <p:sp>
        <p:nvSpPr>
          <p:cNvPr id="41" name="object 43">
            <a:extLst>
              <a:ext uri="{FF2B5EF4-FFF2-40B4-BE49-F238E27FC236}">
                <a16:creationId xmlns:a16="http://schemas.microsoft.com/office/drawing/2014/main" id="{EA29A491-AB30-3DDA-D496-24BBCF4937DF}"/>
              </a:ext>
            </a:extLst>
          </p:cNvPr>
          <p:cNvSpPr/>
          <p:nvPr/>
        </p:nvSpPr>
        <p:spPr>
          <a:xfrm>
            <a:off x="3133806" y="6521968"/>
            <a:ext cx="17740" cy="19710"/>
          </a:xfrm>
          <a:custGeom>
            <a:avLst/>
            <a:gdLst/>
            <a:ahLst/>
            <a:cxnLst/>
            <a:rect l="l" t="t" r="r" b="b"/>
            <a:pathLst>
              <a:path w="17144" h="20954">
                <a:moveTo>
                  <a:pt x="5101" y="13388"/>
                </a:moveTo>
                <a:lnTo>
                  <a:pt x="0" y="13388"/>
                </a:lnTo>
                <a:lnTo>
                  <a:pt x="29" y="18399"/>
                </a:lnTo>
                <a:lnTo>
                  <a:pt x="3995" y="20369"/>
                </a:lnTo>
                <a:lnTo>
                  <a:pt x="12787" y="20369"/>
                </a:lnTo>
                <a:lnTo>
                  <a:pt x="17010" y="18778"/>
                </a:lnTo>
                <a:lnTo>
                  <a:pt x="17010" y="16427"/>
                </a:lnTo>
                <a:lnTo>
                  <a:pt x="6624" y="16427"/>
                </a:lnTo>
                <a:lnTo>
                  <a:pt x="5212" y="15693"/>
                </a:lnTo>
                <a:lnTo>
                  <a:pt x="5101" y="13388"/>
                </a:lnTo>
                <a:close/>
              </a:path>
              <a:path w="17144" h="20954">
                <a:moveTo>
                  <a:pt x="12423" y="0"/>
                </a:moveTo>
                <a:lnTo>
                  <a:pt x="4885" y="0"/>
                </a:lnTo>
                <a:lnTo>
                  <a:pt x="572" y="1667"/>
                </a:lnTo>
                <a:lnTo>
                  <a:pt x="572" y="9526"/>
                </a:lnTo>
                <a:lnTo>
                  <a:pt x="3506" y="10789"/>
                </a:lnTo>
                <a:lnTo>
                  <a:pt x="9126" y="12373"/>
                </a:lnTo>
                <a:lnTo>
                  <a:pt x="11904" y="12708"/>
                </a:lnTo>
                <a:lnTo>
                  <a:pt x="11904" y="15876"/>
                </a:lnTo>
                <a:lnTo>
                  <a:pt x="10321" y="16427"/>
                </a:lnTo>
                <a:lnTo>
                  <a:pt x="17010" y="16427"/>
                </a:lnTo>
                <a:lnTo>
                  <a:pt x="17010" y="10285"/>
                </a:lnTo>
                <a:lnTo>
                  <a:pt x="14165" y="8978"/>
                </a:lnTo>
                <a:lnTo>
                  <a:pt x="8488" y="7395"/>
                </a:lnTo>
                <a:lnTo>
                  <a:pt x="5666" y="7124"/>
                </a:lnTo>
                <a:lnTo>
                  <a:pt x="5666" y="4330"/>
                </a:lnTo>
                <a:lnTo>
                  <a:pt x="7038" y="3938"/>
                </a:lnTo>
                <a:lnTo>
                  <a:pt x="16353" y="3938"/>
                </a:lnTo>
                <a:lnTo>
                  <a:pt x="16333" y="1893"/>
                </a:lnTo>
                <a:lnTo>
                  <a:pt x="12423" y="0"/>
                </a:lnTo>
                <a:close/>
              </a:path>
              <a:path w="17144" h="20954">
                <a:moveTo>
                  <a:pt x="16353" y="3938"/>
                </a:moveTo>
                <a:lnTo>
                  <a:pt x="9701" y="3938"/>
                </a:lnTo>
                <a:lnTo>
                  <a:pt x="11361" y="4522"/>
                </a:lnTo>
                <a:lnTo>
                  <a:pt x="11275" y="6289"/>
                </a:lnTo>
                <a:lnTo>
                  <a:pt x="16376" y="6289"/>
                </a:lnTo>
                <a:lnTo>
                  <a:pt x="16353" y="3938"/>
                </a:lnTo>
                <a:close/>
              </a:path>
            </a:pathLst>
          </a:custGeom>
          <a:solidFill>
            <a:srgbClr val="010202"/>
          </a:solidFill>
        </p:spPr>
        <p:txBody>
          <a:bodyPr wrap="square" lIns="0" tIns="0" rIns="0" bIns="0" rtlCol="0"/>
          <a:lstStyle/>
          <a:p>
            <a:endParaRPr sz="1539"/>
          </a:p>
        </p:txBody>
      </p:sp>
      <p:sp>
        <p:nvSpPr>
          <p:cNvPr id="42" name="object 44">
            <a:extLst>
              <a:ext uri="{FF2B5EF4-FFF2-40B4-BE49-F238E27FC236}">
                <a16:creationId xmlns:a16="http://schemas.microsoft.com/office/drawing/2014/main" id="{1565646E-BCAF-1C14-B6ED-88492646B44B}"/>
              </a:ext>
            </a:extLst>
          </p:cNvPr>
          <p:cNvSpPr/>
          <p:nvPr/>
        </p:nvSpPr>
        <p:spPr>
          <a:xfrm>
            <a:off x="3150270" y="6522372"/>
            <a:ext cx="19055" cy="18517"/>
          </a:xfrm>
          <a:custGeom>
            <a:avLst/>
            <a:gdLst/>
            <a:ahLst/>
            <a:cxnLst/>
            <a:rect l="l" t="t" r="r" b="b"/>
            <a:pathLst>
              <a:path w="18414" h="19684">
                <a:moveTo>
                  <a:pt x="14392" y="0"/>
                </a:moveTo>
                <a:lnTo>
                  <a:pt x="0" y="0"/>
                </a:lnTo>
                <a:lnTo>
                  <a:pt x="0" y="19551"/>
                </a:lnTo>
                <a:lnTo>
                  <a:pt x="14353" y="19551"/>
                </a:lnTo>
                <a:lnTo>
                  <a:pt x="17985" y="16099"/>
                </a:lnTo>
                <a:lnTo>
                  <a:pt x="17985" y="15171"/>
                </a:lnTo>
                <a:lnTo>
                  <a:pt x="5091" y="15171"/>
                </a:lnTo>
                <a:lnTo>
                  <a:pt x="5091" y="4377"/>
                </a:lnTo>
                <a:lnTo>
                  <a:pt x="17985" y="4377"/>
                </a:lnTo>
                <a:lnTo>
                  <a:pt x="17985" y="3655"/>
                </a:lnTo>
                <a:lnTo>
                  <a:pt x="14392" y="0"/>
                </a:lnTo>
                <a:close/>
              </a:path>
              <a:path w="18414" h="19684">
                <a:moveTo>
                  <a:pt x="17985" y="4377"/>
                </a:moveTo>
                <a:lnTo>
                  <a:pt x="10968" y="4377"/>
                </a:lnTo>
                <a:lnTo>
                  <a:pt x="12885" y="6109"/>
                </a:lnTo>
                <a:lnTo>
                  <a:pt x="12885" y="13580"/>
                </a:lnTo>
                <a:lnTo>
                  <a:pt x="11358" y="15085"/>
                </a:lnTo>
                <a:lnTo>
                  <a:pt x="5091" y="15171"/>
                </a:lnTo>
                <a:lnTo>
                  <a:pt x="17985" y="15171"/>
                </a:lnTo>
                <a:lnTo>
                  <a:pt x="17985" y="4377"/>
                </a:lnTo>
                <a:close/>
              </a:path>
            </a:pathLst>
          </a:custGeom>
          <a:solidFill>
            <a:srgbClr val="010202"/>
          </a:solidFill>
        </p:spPr>
        <p:txBody>
          <a:bodyPr wrap="square" lIns="0" tIns="0" rIns="0" bIns="0" rtlCol="0"/>
          <a:lstStyle/>
          <a:p>
            <a:endParaRPr sz="1539"/>
          </a:p>
        </p:txBody>
      </p:sp>
      <p:sp>
        <p:nvSpPr>
          <p:cNvPr id="50" name="object 52">
            <a:extLst>
              <a:ext uri="{FF2B5EF4-FFF2-40B4-BE49-F238E27FC236}">
                <a16:creationId xmlns:a16="http://schemas.microsoft.com/office/drawing/2014/main" id="{A9BC37D3-415C-8995-1BFD-A48491C9DFF7}"/>
              </a:ext>
            </a:extLst>
          </p:cNvPr>
          <p:cNvSpPr/>
          <p:nvPr/>
        </p:nvSpPr>
        <p:spPr>
          <a:xfrm>
            <a:off x="2749060" y="6272154"/>
            <a:ext cx="0" cy="349415"/>
          </a:xfrm>
          <a:custGeom>
            <a:avLst/>
            <a:gdLst/>
            <a:ahLst/>
            <a:cxnLst/>
            <a:rect l="l" t="t" r="r" b="b"/>
            <a:pathLst>
              <a:path h="371475">
                <a:moveTo>
                  <a:pt x="0" y="0"/>
                </a:moveTo>
                <a:lnTo>
                  <a:pt x="0" y="371142"/>
                </a:lnTo>
              </a:path>
            </a:pathLst>
          </a:custGeom>
          <a:ln w="12697">
            <a:solidFill>
              <a:srgbClr val="2FB56B"/>
            </a:solidFill>
          </a:ln>
        </p:spPr>
        <p:txBody>
          <a:bodyPr wrap="square" lIns="0" tIns="0" rIns="0" bIns="0" rtlCol="0"/>
          <a:lstStyle/>
          <a:p>
            <a:endParaRPr sz="1539"/>
          </a:p>
        </p:txBody>
      </p:sp>
      <p:sp>
        <p:nvSpPr>
          <p:cNvPr id="51" name="object 53">
            <a:extLst>
              <a:ext uri="{FF2B5EF4-FFF2-40B4-BE49-F238E27FC236}">
                <a16:creationId xmlns:a16="http://schemas.microsoft.com/office/drawing/2014/main" id="{98EA8EF6-20F3-0C33-EA4C-CF7D4BA64ADC}"/>
              </a:ext>
            </a:extLst>
          </p:cNvPr>
          <p:cNvSpPr/>
          <p:nvPr/>
        </p:nvSpPr>
        <p:spPr>
          <a:xfrm>
            <a:off x="8944232" y="6311848"/>
            <a:ext cx="0" cy="349415"/>
          </a:xfrm>
          <a:custGeom>
            <a:avLst/>
            <a:gdLst/>
            <a:ahLst/>
            <a:cxnLst/>
            <a:rect l="l" t="t" r="r" b="b"/>
            <a:pathLst>
              <a:path h="371475">
                <a:moveTo>
                  <a:pt x="0" y="0"/>
                </a:moveTo>
                <a:lnTo>
                  <a:pt x="0" y="371142"/>
                </a:lnTo>
              </a:path>
            </a:pathLst>
          </a:custGeom>
          <a:ln w="12697">
            <a:solidFill>
              <a:srgbClr val="2FB56B"/>
            </a:solidFill>
          </a:ln>
        </p:spPr>
        <p:txBody>
          <a:bodyPr wrap="square" lIns="0" tIns="0" rIns="0" bIns="0" rtlCol="0"/>
          <a:lstStyle/>
          <a:p>
            <a:endParaRPr sz="1539"/>
          </a:p>
        </p:txBody>
      </p:sp>
      <p:sp>
        <p:nvSpPr>
          <p:cNvPr id="2" name="Slide Number Placeholder 1">
            <a:extLst>
              <a:ext uri="{FF2B5EF4-FFF2-40B4-BE49-F238E27FC236}">
                <a16:creationId xmlns:a16="http://schemas.microsoft.com/office/drawing/2014/main" id="{9ECCC15C-602C-898C-D190-7DACE9E783CF}"/>
              </a:ext>
            </a:extLst>
          </p:cNvPr>
          <p:cNvSpPr>
            <a:spLocks noGrp="1"/>
          </p:cNvSpPr>
          <p:nvPr>
            <p:ph type="sldNum" sz="quarter" idx="12"/>
          </p:nvPr>
        </p:nvSpPr>
        <p:spPr>
          <a:prstGeom prst="rect">
            <a:avLst/>
          </a:prstGeom>
        </p:spPr>
        <p:txBody>
          <a:bodyPr wrap="square" lIns="0" tIns="0" rIns="0" bIns="0">
            <a:spAutoFit/>
          </a:bodyPr>
          <a:lstStyle>
            <a:defPPr>
              <a:defRPr lang="x-none"/>
            </a:defPPr>
            <a:lvl1pPr marL="0" algn="l" defTabSz="914400" rtl="0" eaLnBrk="1" latinLnBrk="0" hangingPunct="1">
              <a:defRPr sz="1000" b="0" i="0" kern="1200">
                <a:solidFill>
                  <a:srgbClr val="0C0C0C"/>
                </a:solidFill>
                <a:latin typeface="Arial MT"/>
                <a:ea typeface="+mn-ea"/>
                <a:cs typeface="Arial M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fld id="{81D60167-4931-47E6-BA6A-407CBD079E47}" type="slidenum">
              <a:rPr lang="x-none" spc="-5" smtClean="0"/>
              <a:pPr marL="38100"/>
              <a:t>7</a:t>
            </a:fld>
            <a:endParaRPr lang="en-US" spc="-5" dirty="0"/>
          </a:p>
        </p:txBody>
      </p:sp>
      <p:sp>
        <p:nvSpPr>
          <p:cNvPr id="63" name="Slide Number Placeholder 3">
            <a:extLst>
              <a:ext uri="{FF2B5EF4-FFF2-40B4-BE49-F238E27FC236}">
                <a16:creationId xmlns:a16="http://schemas.microsoft.com/office/drawing/2014/main" id="{06F0FD73-9A11-6A30-7857-D4461F720808}"/>
              </a:ext>
            </a:extLst>
          </p:cNvPr>
          <p:cNvSpPr>
            <a:spLocks noGrp="1"/>
          </p:cNvSpPr>
          <p:nvPr>
            <p:ph type="sldNum" sz="quarter" idx="4294967295"/>
          </p:nvPr>
        </p:nvSpPr>
        <p:spPr>
          <a:xfrm>
            <a:off x="11080750" y="6753225"/>
            <a:ext cx="1111250" cy="365125"/>
          </a:xfrm>
        </p:spPr>
        <p:txBody>
          <a:bodyPr/>
          <a:lstStyle/>
          <a:p>
            <a:fld id="{C503C29B-A6C2-4FE8-B77F-264ABB1A6F69}" type="slidenum">
              <a:rPr lang="en-US" smtClean="0"/>
              <a:t>7</a:t>
            </a:fld>
            <a:endParaRPr lang="en-US"/>
          </a:p>
        </p:txBody>
      </p:sp>
      <p:sp>
        <p:nvSpPr>
          <p:cNvPr id="3" name="Rectangle 2">
            <a:extLst>
              <a:ext uri="{FF2B5EF4-FFF2-40B4-BE49-F238E27FC236}">
                <a16:creationId xmlns:a16="http://schemas.microsoft.com/office/drawing/2014/main" id="{6ED9A1A6-7293-69AD-D821-19AE591326CE}"/>
              </a:ext>
            </a:extLst>
          </p:cNvPr>
          <p:cNvSpPr/>
          <p:nvPr/>
        </p:nvSpPr>
        <p:spPr>
          <a:xfrm>
            <a:off x="1899604" y="242921"/>
            <a:ext cx="8574883" cy="542227"/>
          </a:xfrm>
          <a:prstGeom prst="rect">
            <a:avLst/>
          </a:prstGeom>
        </p:spPr>
        <p:txBody>
          <a:bodyPr wrap="square">
            <a:spAutoFit/>
          </a:bodyPr>
          <a:lstStyle/>
          <a:p>
            <a:pPr algn="ctr"/>
            <a:r>
              <a:rPr lang="en-US" sz="2855" b="1" dirty="0">
                <a:solidFill>
                  <a:srgbClr val="00B050"/>
                </a:solidFill>
                <a:latin typeface="Constantia" panose="02030602050306030303" pitchFamily="18" charset="0"/>
              </a:rPr>
              <a:t>SUMMARY: STATISTICS</a:t>
            </a:r>
          </a:p>
        </p:txBody>
      </p:sp>
      <p:pic>
        <p:nvPicPr>
          <p:cNvPr id="4" name="Graphic 3" descr="Court">
            <a:extLst>
              <a:ext uri="{FF2B5EF4-FFF2-40B4-BE49-F238E27FC236}">
                <a16:creationId xmlns:a16="http://schemas.microsoft.com/office/drawing/2014/main" id="{450B4E14-CABA-AF5D-BAD4-6C39A18DF4A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524000" y="4295309"/>
            <a:ext cx="1894114" cy="914400"/>
          </a:xfrm>
          <a:prstGeom prst="rect">
            <a:avLst/>
          </a:prstGeom>
        </p:spPr>
      </p:pic>
      <p:pic>
        <p:nvPicPr>
          <p:cNvPr id="5" name="Graphic 4" descr="Podium">
            <a:extLst>
              <a:ext uri="{FF2B5EF4-FFF2-40B4-BE49-F238E27FC236}">
                <a16:creationId xmlns:a16="http://schemas.microsoft.com/office/drawing/2014/main" id="{EB14AA3C-2160-997B-388E-E78B919C3A6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524000" y="2148679"/>
            <a:ext cx="1676400" cy="914400"/>
          </a:xfrm>
          <a:prstGeom prst="rect">
            <a:avLst/>
          </a:prstGeom>
        </p:spPr>
      </p:pic>
      <p:pic>
        <p:nvPicPr>
          <p:cNvPr id="53" name="Graphic 52" descr="Highway scene">
            <a:extLst>
              <a:ext uri="{FF2B5EF4-FFF2-40B4-BE49-F238E27FC236}">
                <a16:creationId xmlns:a16="http://schemas.microsoft.com/office/drawing/2014/main" id="{2C8B0989-ABF7-0449-346F-162C40EF2A8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524000" y="3221994"/>
            <a:ext cx="1676400" cy="914400"/>
          </a:xfrm>
          <a:prstGeom prst="rect">
            <a:avLst/>
          </a:prstGeom>
        </p:spPr>
      </p:pic>
      <p:pic>
        <p:nvPicPr>
          <p:cNvPr id="54" name="Graphic 53" descr="Group of people">
            <a:extLst>
              <a:ext uri="{FF2B5EF4-FFF2-40B4-BE49-F238E27FC236}">
                <a16:creationId xmlns:a16="http://schemas.microsoft.com/office/drawing/2014/main" id="{D2C3304C-A52C-9526-F1C1-0AF43AC9A62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524000" y="5473735"/>
            <a:ext cx="1894114" cy="914400"/>
          </a:xfrm>
          <a:prstGeom prst="rect">
            <a:avLst/>
          </a:prstGeom>
        </p:spPr>
      </p:pic>
      <p:pic>
        <p:nvPicPr>
          <p:cNvPr id="55" name="Graphic 54" descr="Building">
            <a:extLst>
              <a:ext uri="{FF2B5EF4-FFF2-40B4-BE49-F238E27FC236}">
                <a16:creationId xmlns:a16="http://schemas.microsoft.com/office/drawing/2014/main" id="{F52FA8DA-1C84-6B05-83EF-7569A57B336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524000" y="1240679"/>
            <a:ext cx="1676400" cy="914400"/>
          </a:xfrm>
          <a:prstGeom prst="rect">
            <a:avLst/>
          </a:prstGeom>
        </p:spPr>
      </p:pic>
      <p:sp>
        <p:nvSpPr>
          <p:cNvPr id="56" name="TextBox 55">
            <a:extLst>
              <a:ext uri="{FF2B5EF4-FFF2-40B4-BE49-F238E27FC236}">
                <a16:creationId xmlns:a16="http://schemas.microsoft.com/office/drawing/2014/main" id="{D9CC8410-A17C-2D02-0E04-6F868236B350}"/>
              </a:ext>
            </a:extLst>
          </p:cNvPr>
          <p:cNvSpPr txBox="1"/>
          <p:nvPr/>
        </p:nvSpPr>
        <p:spPr>
          <a:xfrm>
            <a:off x="3788236" y="1240883"/>
            <a:ext cx="2586648" cy="707886"/>
          </a:xfrm>
          <a:prstGeom prst="rect">
            <a:avLst/>
          </a:prstGeom>
          <a:solidFill>
            <a:schemeClr val="accent6">
              <a:lumMod val="60000"/>
              <a:lumOff val="40000"/>
            </a:schemeClr>
          </a:solidFill>
          <a:ln>
            <a:solidFill>
              <a:schemeClr val="bg1"/>
            </a:solidFill>
          </a:ln>
        </p:spPr>
        <p:txBody>
          <a:bodyPr wrap="square" rtlCol="0">
            <a:spAutoFit/>
          </a:bodyPr>
          <a:lstStyle/>
          <a:p>
            <a:r>
              <a:rPr lang="en-US" sz="4000" b="1" dirty="0">
                <a:solidFill>
                  <a:srgbClr val="C00000"/>
                </a:solidFill>
              </a:rPr>
              <a:t>774 LGAs</a:t>
            </a:r>
          </a:p>
        </p:txBody>
      </p:sp>
      <p:sp>
        <p:nvSpPr>
          <p:cNvPr id="57" name="TextBox 56">
            <a:extLst>
              <a:ext uri="{FF2B5EF4-FFF2-40B4-BE49-F238E27FC236}">
                <a16:creationId xmlns:a16="http://schemas.microsoft.com/office/drawing/2014/main" id="{A4420223-B4F0-9DED-C6D5-10D2EFE78E2C}"/>
              </a:ext>
            </a:extLst>
          </p:cNvPr>
          <p:cNvSpPr txBox="1"/>
          <p:nvPr/>
        </p:nvSpPr>
        <p:spPr>
          <a:xfrm>
            <a:off x="3788236" y="2213375"/>
            <a:ext cx="2586648" cy="707886"/>
          </a:xfrm>
          <a:prstGeom prst="rect">
            <a:avLst/>
          </a:prstGeom>
          <a:solidFill>
            <a:schemeClr val="accent6">
              <a:lumMod val="60000"/>
              <a:lumOff val="40000"/>
            </a:schemeClr>
          </a:solidFill>
          <a:ln>
            <a:solidFill>
              <a:schemeClr val="bg1"/>
            </a:solidFill>
          </a:ln>
        </p:spPr>
        <p:txBody>
          <a:bodyPr wrap="square" rtlCol="0">
            <a:spAutoFit/>
          </a:bodyPr>
          <a:lstStyle/>
          <a:p>
            <a:r>
              <a:rPr lang="en-US" sz="2000" b="1" dirty="0">
                <a:solidFill>
                  <a:srgbClr val="C00000"/>
                </a:solidFill>
              </a:rPr>
              <a:t>8,000+ Federal Electoral Wards</a:t>
            </a:r>
          </a:p>
        </p:txBody>
      </p:sp>
      <p:sp>
        <p:nvSpPr>
          <p:cNvPr id="58" name="TextBox 57">
            <a:extLst>
              <a:ext uri="{FF2B5EF4-FFF2-40B4-BE49-F238E27FC236}">
                <a16:creationId xmlns:a16="http://schemas.microsoft.com/office/drawing/2014/main" id="{32993A1E-FB57-B07B-A0E7-E9CE2BEC618F}"/>
              </a:ext>
            </a:extLst>
          </p:cNvPr>
          <p:cNvSpPr txBox="1"/>
          <p:nvPr/>
        </p:nvSpPr>
        <p:spPr>
          <a:xfrm>
            <a:off x="3788236" y="3419336"/>
            <a:ext cx="2586648" cy="830997"/>
          </a:xfrm>
          <a:prstGeom prst="rect">
            <a:avLst/>
          </a:prstGeom>
          <a:solidFill>
            <a:schemeClr val="accent6">
              <a:lumMod val="60000"/>
              <a:lumOff val="40000"/>
            </a:schemeClr>
          </a:solidFill>
          <a:ln>
            <a:solidFill>
              <a:schemeClr val="bg1"/>
            </a:solidFill>
          </a:ln>
        </p:spPr>
        <p:txBody>
          <a:bodyPr wrap="square" rtlCol="0">
            <a:spAutoFit/>
          </a:bodyPr>
          <a:lstStyle/>
          <a:p>
            <a:r>
              <a:rPr lang="en-US" sz="2400" b="1" dirty="0">
                <a:solidFill>
                  <a:srgbClr val="C00000"/>
                </a:solidFill>
              </a:rPr>
              <a:t>228,224 Communities</a:t>
            </a:r>
          </a:p>
        </p:txBody>
      </p:sp>
      <p:sp>
        <p:nvSpPr>
          <p:cNvPr id="59" name="TextBox 58">
            <a:extLst>
              <a:ext uri="{FF2B5EF4-FFF2-40B4-BE49-F238E27FC236}">
                <a16:creationId xmlns:a16="http://schemas.microsoft.com/office/drawing/2014/main" id="{6C99FADF-B67C-24F4-B014-693824E07E34}"/>
              </a:ext>
            </a:extLst>
          </p:cNvPr>
          <p:cNvSpPr txBox="1"/>
          <p:nvPr/>
        </p:nvSpPr>
        <p:spPr>
          <a:xfrm>
            <a:off x="3788236" y="4488421"/>
            <a:ext cx="2586648" cy="707886"/>
          </a:xfrm>
          <a:prstGeom prst="rect">
            <a:avLst/>
          </a:prstGeom>
          <a:solidFill>
            <a:schemeClr val="accent6">
              <a:lumMod val="60000"/>
              <a:lumOff val="40000"/>
            </a:schemeClr>
          </a:solidFill>
          <a:ln>
            <a:solidFill>
              <a:schemeClr val="bg1"/>
            </a:solidFill>
          </a:ln>
        </p:spPr>
        <p:txBody>
          <a:bodyPr wrap="square" rtlCol="0">
            <a:spAutoFit/>
          </a:bodyPr>
          <a:lstStyle/>
          <a:p>
            <a:r>
              <a:rPr lang="en-US" sz="2000" b="1" dirty="0">
                <a:solidFill>
                  <a:srgbClr val="C00000"/>
                </a:solidFill>
              </a:rPr>
              <a:t>19,393,195 Households</a:t>
            </a:r>
          </a:p>
        </p:txBody>
      </p:sp>
      <p:sp>
        <p:nvSpPr>
          <p:cNvPr id="60" name="TextBox 59">
            <a:extLst>
              <a:ext uri="{FF2B5EF4-FFF2-40B4-BE49-F238E27FC236}">
                <a16:creationId xmlns:a16="http://schemas.microsoft.com/office/drawing/2014/main" id="{A578AD79-A73E-09BB-ADA6-FB4E538829B1}"/>
              </a:ext>
            </a:extLst>
          </p:cNvPr>
          <p:cNvSpPr txBox="1"/>
          <p:nvPr/>
        </p:nvSpPr>
        <p:spPr>
          <a:xfrm>
            <a:off x="3791298" y="5513328"/>
            <a:ext cx="2586648" cy="830997"/>
          </a:xfrm>
          <a:prstGeom prst="rect">
            <a:avLst/>
          </a:prstGeom>
          <a:solidFill>
            <a:schemeClr val="accent6">
              <a:lumMod val="60000"/>
              <a:lumOff val="40000"/>
            </a:schemeClr>
          </a:solidFill>
          <a:ln>
            <a:solidFill>
              <a:schemeClr val="bg1"/>
            </a:solidFill>
          </a:ln>
        </p:spPr>
        <p:txBody>
          <a:bodyPr wrap="square" rtlCol="0">
            <a:spAutoFit/>
          </a:bodyPr>
          <a:lstStyle/>
          <a:p>
            <a:r>
              <a:rPr lang="en-US" sz="2400" b="1" dirty="0">
                <a:solidFill>
                  <a:srgbClr val="C00000"/>
                </a:solidFill>
              </a:rPr>
              <a:t>68,719,895 Individuals</a:t>
            </a:r>
          </a:p>
        </p:txBody>
      </p:sp>
      <p:sp>
        <p:nvSpPr>
          <p:cNvPr id="192" name="Title 1">
            <a:extLst>
              <a:ext uri="{FF2B5EF4-FFF2-40B4-BE49-F238E27FC236}">
                <a16:creationId xmlns:a16="http://schemas.microsoft.com/office/drawing/2014/main" id="{43F6DA04-DE56-373B-8F35-0757878FC78C}"/>
              </a:ext>
            </a:extLst>
          </p:cNvPr>
          <p:cNvSpPr txBox="1">
            <a:spLocks/>
          </p:cNvSpPr>
          <p:nvPr/>
        </p:nvSpPr>
        <p:spPr>
          <a:xfrm>
            <a:off x="966651" y="811492"/>
            <a:ext cx="10387150" cy="58504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endParaRPr lang="en-GB" sz="3000" dirty="0">
              <a:solidFill>
                <a:schemeClr val="bg2">
                  <a:lumMod val="75000"/>
                </a:schemeClr>
              </a:solidFill>
            </a:endParaRPr>
          </a:p>
          <a:p>
            <a:endParaRPr lang="en-GB" sz="3000" dirty="0">
              <a:solidFill>
                <a:schemeClr val="bg2">
                  <a:lumMod val="75000"/>
                </a:schemeClr>
              </a:solidFill>
            </a:endParaRPr>
          </a:p>
          <a:p>
            <a:endParaRPr lang="en-GB" sz="3000" dirty="0">
              <a:solidFill>
                <a:schemeClr val="bg2">
                  <a:lumMod val="75000"/>
                </a:schemeClr>
              </a:solidFill>
            </a:endParaRPr>
          </a:p>
          <a:p>
            <a:endParaRPr lang="en-GB" sz="3000" dirty="0">
              <a:solidFill>
                <a:schemeClr val="bg2">
                  <a:lumMod val="75000"/>
                </a:schemeClr>
              </a:solidFill>
            </a:endParaRPr>
          </a:p>
          <a:p>
            <a:endParaRPr lang="en-GB" sz="3000" dirty="0">
              <a:solidFill>
                <a:schemeClr val="bg2">
                  <a:lumMod val="75000"/>
                </a:schemeClr>
              </a:solidFill>
            </a:endParaRPr>
          </a:p>
          <a:p>
            <a:endParaRPr lang="en-GB" sz="3000" dirty="0">
              <a:solidFill>
                <a:schemeClr val="bg2">
                  <a:lumMod val="75000"/>
                </a:schemeClr>
              </a:solidFill>
            </a:endParaRPr>
          </a:p>
          <a:p>
            <a:endParaRPr lang="en-GB" sz="3000" dirty="0">
              <a:solidFill>
                <a:schemeClr val="bg2">
                  <a:lumMod val="75000"/>
                </a:schemeClr>
              </a:solidFill>
            </a:endParaRPr>
          </a:p>
          <a:p>
            <a:endParaRPr lang="en-GB" sz="3000" dirty="0">
              <a:solidFill>
                <a:schemeClr val="bg2">
                  <a:lumMod val="75000"/>
                </a:schemeClr>
              </a:solidFill>
            </a:endParaRPr>
          </a:p>
          <a:p>
            <a:endParaRPr lang="en-GB" sz="3000" dirty="0">
              <a:solidFill>
                <a:schemeClr val="bg2">
                  <a:lumMod val="75000"/>
                </a:schemeClr>
              </a:solidFill>
            </a:endParaRPr>
          </a:p>
          <a:p>
            <a:r>
              <a:rPr lang="en-GB" sz="2000" dirty="0">
                <a:solidFill>
                  <a:schemeClr val="accent2">
                    <a:lumMod val="60000"/>
                    <a:lumOff val="40000"/>
                  </a:schemeClr>
                </a:solidFill>
              </a:rPr>
              <a:t>National Social Register (NSR) and State Social Register (SSR )Status as at June, 2024</a:t>
            </a:r>
            <a:br>
              <a:rPr lang="en-US" sz="3000" dirty="0">
                <a:solidFill>
                  <a:schemeClr val="bg2">
                    <a:lumMod val="75000"/>
                  </a:schemeClr>
                </a:solidFill>
              </a:rPr>
            </a:br>
            <a:endParaRPr lang="x-none" sz="3000" dirty="0">
              <a:solidFill>
                <a:schemeClr val="bg2">
                  <a:lumMod val="75000"/>
                </a:schemeClr>
              </a:solidFill>
            </a:endParaRPr>
          </a:p>
        </p:txBody>
      </p:sp>
      <p:sp>
        <p:nvSpPr>
          <p:cNvPr id="61" name="TextBox 60">
            <a:extLst>
              <a:ext uri="{FF2B5EF4-FFF2-40B4-BE49-F238E27FC236}">
                <a16:creationId xmlns:a16="http://schemas.microsoft.com/office/drawing/2014/main" id="{3D99397F-CB2F-3503-1B42-8289C0F39C90}"/>
              </a:ext>
            </a:extLst>
          </p:cNvPr>
          <p:cNvSpPr txBox="1"/>
          <p:nvPr/>
        </p:nvSpPr>
        <p:spPr>
          <a:xfrm>
            <a:off x="8332769" y="1272259"/>
            <a:ext cx="2586648" cy="707886"/>
          </a:xfrm>
          <a:prstGeom prst="rect">
            <a:avLst/>
          </a:prstGeom>
          <a:solidFill>
            <a:schemeClr val="accent6">
              <a:lumMod val="60000"/>
              <a:lumOff val="40000"/>
            </a:schemeClr>
          </a:solidFill>
          <a:ln>
            <a:solidFill>
              <a:schemeClr val="bg1"/>
            </a:solidFill>
          </a:ln>
        </p:spPr>
        <p:txBody>
          <a:bodyPr wrap="square" rtlCol="0">
            <a:spAutoFit/>
          </a:bodyPr>
          <a:lstStyle/>
          <a:p>
            <a:r>
              <a:rPr lang="en-US" sz="4000" b="1" dirty="0">
                <a:solidFill>
                  <a:srgbClr val="C00000"/>
                </a:solidFill>
              </a:rPr>
              <a:t>30 LGAs</a:t>
            </a:r>
          </a:p>
        </p:txBody>
      </p:sp>
      <p:sp>
        <p:nvSpPr>
          <p:cNvPr id="62" name="TextBox 61">
            <a:extLst>
              <a:ext uri="{FF2B5EF4-FFF2-40B4-BE49-F238E27FC236}">
                <a16:creationId xmlns:a16="http://schemas.microsoft.com/office/drawing/2014/main" id="{213257E0-E199-7818-D2E7-98E3BB864D9A}"/>
              </a:ext>
            </a:extLst>
          </p:cNvPr>
          <p:cNvSpPr txBox="1"/>
          <p:nvPr/>
        </p:nvSpPr>
        <p:spPr>
          <a:xfrm>
            <a:off x="8394330" y="2277377"/>
            <a:ext cx="2586648" cy="707886"/>
          </a:xfrm>
          <a:prstGeom prst="rect">
            <a:avLst/>
          </a:prstGeom>
          <a:solidFill>
            <a:schemeClr val="accent6">
              <a:lumMod val="60000"/>
              <a:lumOff val="40000"/>
            </a:schemeClr>
          </a:solidFill>
          <a:ln>
            <a:solidFill>
              <a:schemeClr val="bg1"/>
            </a:solidFill>
          </a:ln>
        </p:spPr>
        <p:txBody>
          <a:bodyPr wrap="square" rtlCol="0">
            <a:spAutoFit/>
          </a:bodyPr>
          <a:lstStyle/>
          <a:p>
            <a:r>
              <a:rPr lang="en-US" sz="4000" b="1" dirty="0">
                <a:solidFill>
                  <a:srgbClr val="C00000"/>
                </a:solidFill>
              </a:rPr>
              <a:t>3</a:t>
            </a:r>
            <a:r>
              <a:rPr lang="x-none" sz="4000" b="1" dirty="0">
                <a:solidFill>
                  <a:srgbClr val="C00000"/>
                </a:solidFill>
              </a:rPr>
              <a:t>32</a:t>
            </a:r>
            <a:r>
              <a:rPr lang="en-US" sz="4000" b="1" dirty="0">
                <a:solidFill>
                  <a:srgbClr val="C00000"/>
                </a:solidFill>
              </a:rPr>
              <a:t> wards</a:t>
            </a:r>
          </a:p>
        </p:txBody>
      </p:sp>
      <p:sp>
        <p:nvSpPr>
          <p:cNvPr id="194" name="TextBox 193">
            <a:extLst>
              <a:ext uri="{FF2B5EF4-FFF2-40B4-BE49-F238E27FC236}">
                <a16:creationId xmlns:a16="http://schemas.microsoft.com/office/drawing/2014/main" id="{6FAEF52A-39CF-A6F3-4AFB-23D0B0B7D653}"/>
              </a:ext>
            </a:extLst>
          </p:cNvPr>
          <p:cNvSpPr txBox="1"/>
          <p:nvPr/>
        </p:nvSpPr>
        <p:spPr>
          <a:xfrm>
            <a:off x="8394330" y="3433907"/>
            <a:ext cx="2586648" cy="830997"/>
          </a:xfrm>
          <a:prstGeom prst="rect">
            <a:avLst/>
          </a:prstGeom>
          <a:solidFill>
            <a:schemeClr val="accent6">
              <a:lumMod val="60000"/>
              <a:lumOff val="40000"/>
            </a:schemeClr>
          </a:solidFill>
          <a:ln>
            <a:solidFill>
              <a:schemeClr val="bg1"/>
            </a:solidFill>
          </a:ln>
        </p:spPr>
        <p:txBody>
          <a:bodyPr wrap="square" rtlCol="0">
            <a:spAutoFit/>
          </a:bodyPr>
          <a:lstStyle/>
          <a:p>
            <a:r>
              <a:rPr lang="x-none" sz="2400" dirty="0">
                <a:solidFill>
                  <a:srgbClr val="FF0000"/>
                </a:solidFill>
                <a:effectLst/>
              </a:rPr>
              <a:t>7,794</a:t>
            </a:r>
            <a:r>
              <a:rPr lang="en-US" sz="2400" b="1" dirty="0">
                <a:solidFill>
                  <a:srgbClr val="C00000"/>
                </a:solidFill>
              </a:rPr>
              <a:t> Communities </a:t>
            </a:r>
            <a:endParaRPr lang="en-US" b="1" dirty="0">
              <a:solidFill>
                <a:srgbClr val="C00000"/>
              </a:solidFill>
            </a:endParaRPr>
          </a:p>
        </p:txBody>
      </p:sp>
      <p:sp>
        <p:nvSpPr>
          <p:cNvPr id="195" name="TextBox 194">
            <a:extLst>
              <a:ext uri="{FF2B5EF4-FFF2-40B4-BE49-F238E27FC236}">
                <a16:creationId xmlns:a16="http://schemas.microsoft.com/office/drawing/2014/main" id="{388EDEED-EBCC-3232-EEB6-DA0B138150A6}"/>
              </a:ext>
            </a:extLst>
          </p:cNvPr>
          <p:cNvSpPr txBox="1"/>
          <p:nvPr/>
        </p:nvSpPr>
        <p:spPr>
          <a:xfrm>
            <a:off x="8394329" y="4639810"/>
            <a:ext cx="2571197" cy="707886"/>
          </a:xfrm>
          <a:prstGeom prst="rect">
            <a:avLst/>
          </a:prstGeom>
          <a:solidFill>
            <a:schemeClr val="accent6">
              <a:lumMod val="60000"/>
              <a:lumOff val="40000"/>
            </a:schemeClr>
          </a:solidFill>
          <a:ln>
            <a:solidFill>
              <a:schemeClr val="bg1"/>
            </a:solidFill>
          </a:ln>
        </p:spPr>
        <p:txBody>
          <a:bodyPr wrap="square" rtlCol="0">
            <a:spAutoFit/>
          </a:bodyPr>
          <a:lstStyle/>
          <a:p>
            <a:r>
              <a:rPr lang="x-none" sz="2000" dirty="0">
                <a:solidFill>
                  <a:schemeClr val="tx1"/>
                </a:solidFill>
                <a:effectLst/>
              </a:rPr>
              <a:t>354,642</a:t>
            </a:r>
            <a:endParaRPr lang="x-none"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r>
              <a:rPr lang="en-US" sz="2000" b="1" dirty="0">
                <a:solidFill>
                  <a:srgbClr val="C00000"/>
                </a:solidFill>
              </a:rPr>
              <a:t> Households   </a:t>
            </a:r>
          </a:p>
        </p:txBody>
      </p:sp>
      <p:sp>
        <p:nvSpPr>
          <p:cNvPr id="196" name="TextBox 195">
            <a:extLst>
              <a:ext uri="{FF2B5EF4-FFF2-40B4-BE49-F238E27FC236}">
                <a16:creationId xmlns:a16="http://schemas.microsoft.com/office/drawing/2014/main" id="{A79791A5-C347-E810-D0CB-B35A1BB182CA}"/>
              </a:ext>
            </a:extLst>
          </p:cNvPr>
          <p:cNvSpPr txBox="1"/>
          <p:nvPr/>
        </p:nvSpPr>
        <p:spPr>
          <a:xfrm>
            <a:off x="8406263" y="5568156"/>
            <a:ext cx="2586648" cy="830997"/>
          </a:xfrm>
          <a:prstGeom prst="rect">
            <a:avLst/>
          </a:prstGeom>
          <a:solidFill>
            <a:schemeClr val="accent6">
              <a:lumMod val="60000"/>
              <a:lumOff val="40000"/>
            </a:schemeClr>
          </a:solidFill>
          <a:ln>
            <a:solidFill>
              <a:schemeClr val="bg1"/>
            </a:solidFill>
          </a:ln>
        </p:spPr>
        <p:txBody>
          <a:bodyPr wrap="square" rtlCol="0">
            <a:spAutoFit/>
          </a:bodyPr>
          <a:lstStyle/>
          <a:p>
            <a:r>
              <a:rPr lang="x-none" sz="2400" dirty="0">
                <a:solidFill>
                  <a:schemeClr val="tx1"/>
                </a:solidFill>
                <a:effectLst/>
              </a:rPr>
              <a:t>1,291,245</a:t>
            </a:r>
            <a:endParaRPr lang="x-none"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r>
              <a:rPr lang="en-US" sz="2400" b="1" dirty="0">
                <a:solidFill>
                  <a:srgbClr val="C00000"/>
                </a:solidFill>
              </a:rPr>
              <a:t>Individuals  </a:t>
            </a:r>
          </a:p>
        </p:txBody>
      </p:sp>
      <p:sp>
        <p:nvSpPr>
          <p:cNvPr id="43" name="Arrow: Right 42">
            <a:extLst>
              <a:ext uri="{FF2B5EF4-FFF2-40B4-BE49-F238E27FC236}">
                <a16:creationId xmlns:a16="http://schemas.microsoft.com/office/drawing/2014/main" id="{4762DA8F-ECEA-3107-203E-616B1469BB6E}"/>
              </a:ext>
            </a:extLst>
          </p:cNvPr>
          <p:cNvSpPr/>
          <p:nvPr/>
        </p:nvSpPr>
        <p:spPr>
          <a:xfrm>
            <a:off x="7468846" y="1325998"/>
            <a:ext cx="829806" cy="759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4" name="TextBox 43">
            <a:extLst>
              <a:ext uri="{FF2B5EF4-FFF2-40B4-BE49-F238E27FC236}">
                <a16:creationId xmlns:a16="http://schemas.microsoft.com/office/drawing/2014/main" id="{CD97F877-BE0A-001C-ED15-CC6190C9AEA6}"/>
              </a:ext>
            </a:extLst>
          </p:cNvPr>
          <p:cNvSpPr txBox="1"/>
          <p:nvPr/>
        </p:nvSpPr>
        <p:spPr>
          <a:xfrm>
            <a:off x="7534160" y="1542037"/>
            <a:ext cx="914400" cy="369332"/>
          </a:xfrm>
          <a:prstGeom prst="rect">
            <a:avLst/>
          </a:prstGeom>
          <a:noFill/>
        </p:spPr>
        <p:txBody>
          <a:bodyPr wrap="square" rtlCol="0">
            <a:spAutoFit/>
          </a:bodyPr>
          <a:lstStyle/>
          <a:p>
            <a:r>
              <a:rPr lang="x-none" dirty="0">
                <a:solidFill>
                  <a:schemeClr val="bg1"/>
                </a:solidFill>
              </a:rPr>
              <a:t>SSR</a:t>
            </a:r>
          </a:p>
        </p:txBody>
      </p:sp>
      <p:sp>
        <p:nvSpPr>
          <p:cNvPr id="45" name="Arrow: Right 44">
            <a:extLst>
              <a:ext uri="{FF2B5EF4-FFF2-40B4-BE49-F238E27FC236}">
                <a16:creationId xmlns:a16="http://schemas.microsoft.com/office/drawing/2014/main" id="{3EC8E9E6-4811-A604-BF9C-65F506E0F7AC}"/>
              </a:ext>
            </a:extLst>
          </p:cNvPr>
          <p:cNvSpPr/>
          <p:nvPr/>
        </p:nvSpPr>
        <p:spPr>
          <a:xfrm rot="21338907">
            <a:off x="2879380" y="1301418"/>
            <a:ext cx="829806" cy="759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NSR</a:t>
            </a:r>
          </a:p>
        </p:txBody>
      </p:sp>
    </p:spTree>
    <p:extLst>
      <p:ext uri="{BB962C8B-B14F-4D97-AF65-F5344CB8AC3E}">
        <p14:creationId xmlns:p14="http://schemas.microsoft.com/office/powerpoint/2010/main" val="163883880"/>
      </p:ext>
    </p:extLst>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503C29B-A6C2-4FE8-B77F-264ABB1A6F69}" type="slidenum">
              <a:rPr lang="en-US" smtClean="0"/>
              <a:t>8</a:t>
            </a:fld>
            <a:endParaRPr lang="en-US"/>
          </a:p>
        </p:txBody>
      </p:sp>
      <p:pic>
        <p:nvPicPr>
          <p:cNvPr id="2" name="Graphic 31">
            <a:extLst>
              <a:ext uri="{FF2B5EF4-FFF2-40B4-BE49-F238E27FC236}">
                <a16:creationId xmlns:a16="http://schemas.microsoft.com/office/drawing/2014/main" id="{066ACAB0-E9CD-F7FF-7EA6-6CE648B8DD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964" y="-21854"/>
            <a:ext cx="12385964" cy="6560766"/>
          </a:xfrm>
          <a:prstGeom prst="rect">
            <a:avLst/>
          </a:prstGeom>
        </p:spPr>
      </p:pic>
    </p:spTree>
    <p:extLst>
      <p:ext uri="{BB962C8B-B14F-4D97-AF65-F5344CB8AC3E}">
        <p14:creationId xmlns:p14="http://schemas.microsoft.com/office/powerpoint/2010/main" val="4122216196"/>
      </p:ext>
    </p:extLst>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C99C1A-B36A-4061-BCD3-777E8F5C06DC}" type="datetime4">
              <a:rPr lang="en-US" smtClean="0"/>
              <a:t>July 12, 2024</a:t>
            </a:fld>
            <a:endParaRPr lang="en-US"/>
          </a:p>
        </p:txBody>
      </p:sp>
      <p:sp>
        <p:nvSpPr>
          <p:cNvPr id="6" name="Slide Number Placeholder 5"/>
          <p:cNvSpPr>
            <a:spLocks noGrp="1"/>
          </p:cNvSpPr>
          <p:nvPr>
            <p:ph type="sldNum" sz="quarter" idx="12"/>
          </p:nvPr>
        </p:nvSpPr>
        <p:spPr/>
        <p:txBody>
          <a:bodyPr/>
          <a:lstStyle/>
          <a:p>
            <a:fld id="{C503C29B-A6C2-4FE8-B77F-264ABB1A6F69}" type="slidenum">
              <a:rPr lang="en-US" smtClean="0"/>
              <a:t>9</a:t>
            </a:fld>
            <a:endParaRPr lang="en-US"/>
          </a:p>
        </p:txBody>
      </p:sp>
      <p:sp>
        <p:nvSpPr>
          <p:cNvPr id="35" name="Rectangle 34">
            <a:extLst>
              <a:ext uri="{FF2B5EF4-FFF2-40B4-BE49-F238E27FC236}">
                <a16:creationId xmlns:a16="http://schemas.microsoft.com/office/drawing/2014/main" id="{687FABEA-9B54-4D89-AC8D-F584DE755E62}"/>
              </a:ext>
            </a:extLst>
          </p:cNvPr>
          <p:cNvSpPr/>
          <p:nvPr/>
        </p:nvSpPr>
        <p:spPr>
          <a:xfrm>
            <a:off x="195618" y="6356350"/>
            <a:ext cx="11800764" cy="45194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1A92F13-5BC4-4A89-99CE-C2B232848E7D}"/>
              </a:ext>
            </a:extLst>
          </p:cNvPr>
          <p:cNvSpPr txBox="1"/>
          <p:nvPr/>
        </p:nvSpPr>
        <p:spPr>
          <a:xfrm>
            <a:off x="1586564" y="6406054"/>
            <a:ext cx="8406331" cy="830997"/>
          </a:xfrm>
          <a:prstGeom prst="rect">
            <a:avLst/>
          </a:prstGeom>
          <a:noFill/>
        </p:spPr>
        <p:txBody>
          <a:bodyPr wrap="square" rtlCol="0">
            <a:spAutoFit/>
          </a:bodyPr>
          <a:lstStyle/>
          <a:p>
            <a:pPr algn="ctr"/>
            <a:r>
              <a:rPr lang="en-US" sz="2400" b="1" dirty="0">
                <a:solidFill>
                  <a:srgbClr val="C00000"/>
                </a:solidFill>
              </a:rPr>
              <a:t>Osun State Operation Coordinating Unit (SOCU)</a:t>
            </a:r>
          </a:p>
          <a:p>
            <a:pPr algn="ctr"/>
            <a:endParaRPr lang="en-US" sz="2400" b="1" dirty="0">
              <a:solidFill>
                <a:srgbClr val="C00000"/>
              </a:solidFill>
            </a:endParaRPr>
          </a:p>
        </p:txBody>
      </p:sp>
      <p:pic>
        <p:nvPicPr>
          <p:cNvPr id="2" name="Graphic 32">
            <a:extLst>
              <a:ext uri="{FF2B5EF4-FFF2-40B4-BE49-F238E27FC236}">
                <a16:creationId xmlns:a16="http://schemas.microsoft.com/office/drawing/2014/main" id="{5FD20F52-5706-DCA5-CA03-FD0A35B463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126" y="136525"/>
            <a:ext cx="11846256" cy="6219825"/>
          </a:xfrm>
          <a:prstGeom prst="rect">
            <a:avLst/>
          </a:prstGeom>
        </p:spPr>
      </p:pic>
    </p:spTree>
    <p:extLst>
      <p:ext uri="{BB962C8B-B14F-4D97-AF65-F5344CB8AC3E}">
        <p14:creationId xmlns:p14="http://schemas.microsoft.com/office/powerpoint/2010/main" val="3689044321"/>
      </p:ext>
    </p:extLst>
  </p:cSld>
  <p:clrMapOvr>
    <a:masterClrMapping/>
  </p:clrMapOvr>
  <mc:AlternateContent xmlns:mc="http://schemas.openxmlformats.org/markup-compatibility/2006" xmlns:p14="http://schemas.microsoft.com/office/powerpoint/2010/main">
    <mc:Choice Requires="p14">
      <p:transition spd="slow" advTm="1000">
        <p14:ferris dir="l"/>
      </p:transition>
    </mc:Choice>
    <mc:Fallback xmlns="">
      <p:transition spd="slow" advTm="1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24981</TotalTime>
  <Words>1153</Words>
  <Application>Microsoft Office PowerPoint</Application>
  <PresentationFormat>Widescreen</PresentationFormat>
  <Paragraphs>268</Paragraphs>
  <Slides>20</Slides>
  <Notes>4</Notes>
  <HiddenSlides>0</HiddenSlides>
  <MMClips>0</MMClips>
  <ScaleCrop>false</ScaleCrop>
  <HeadingPairs>
    <vt:vector size="8" baseType="variant">
      <vt:variant>
        <vt:lpstr>Fonts Used</vt:lpstr>
      </vt:variant>
      <vt:variant>
        <vt:i4>12</vt:i4>
      </vt:variant>
      <vt:variant>
        <vt:lpstr>Theme</vt:lpstr>
      </vt:variant>
      <vt:variant>
        <vt:i4>2</vt:i4>
      </vt:variant>
      <vt:variant>
        <vt:lpstr>Slide Titles</vt:lpstr>
      </vt:variant>
      <vt:variant>
        <vt:i4>20</vt:i4>
      </vt:variant>
      <vt:variant>
        <vt:lpstr>Custom Shows</vt:lpstr>
      </vt:variant>
      <vt:variant>
        <vt:i4>1</vt:i4>
      </vt:variant>
    </vt:vector>
  </HeadingPairs>
  <TitlesOfParts>
    <vt:vector size="35" baseType="lpstr">
      <vt:lpstr>Amasis MT Pro</vt:lpstr>
      <vt:lpstr>Amasis MT Pro Medium</vt:lpstr>
      <vt:lpstr>Arial</vt:lpstr>
      <vt:lpstr>Arial MT</vt:lpstr>
      <vt:lpstr>Arial Rounded MT Bold</vt:lpstr>
      <vt:lpstr>Bahnschrift</vt:lpstr>
      <vt:lpstr>Calibri</vt:lpstr>
      <vt:lpstr>Calibri Light</vt:lpstr>
      <vt:lpstr>Century Gothic</vt:lpstr>
      <vt:lpstr>Constantia</vt:lpstr>
      <vt:lpstr>Goudy Old Style</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CONTRIBUTION OF SOCU TO GOVERNANCE IN OSUN STATE THROUGH SSR.</vt:lpstr>
      <vt:lpstr> PROGRAM IMPACT</vt:lpstr>
      <vt:lpstr>PowerPoint Presentation</vt:lpstr>
      <vt:lpstr>PowerPoint Presentation</vt:lpstr>
      <vt:lpstr>PowerPoint Presentation</vt:lpstr>
      <vt:lpstr>PowerPoint Presentation</vt:lpstr>
      <vt:lpstr>PowerPoint Presentation</vt:lpstr>
      <vt:lpstr>POTENTIAL BENEFICIARIES</vt:lpstr>
      <vt:lpstr>PowerPoint Presentation</vt:lpstr>
      <vt:lpstr>PowerPoint Presentation</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Osun SOCU</dc:creator>
  <cp:lastModifiedBy>Osun SOCU</cp:lastModifiedBy>
  <cp:revision>214</cp:revision>
  <cp:lastPrinted>2021-10-12T07:31:00Z</cp:lastPrinted>
  <dcterms:created xsi:type="dcterms:W3CDTF">2021-10-12T05:45:00Z</dcterms:created>
  <dcterms:modified xsi:type="dcterms:W3CDTF">2024-07-12T15:50:15Z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3734B76E235C435783800F48F141DCB3</vt:lpwstr>
  </property>
  <property fmtid="{D5CDD505-2E9C-101B-9397-08002B2CF9AE}" pid="3" name="KSOProductBuildVer">
    <vt:lpwstr>1033-11.2.0.10351</vt:lpwstr>
  </property>
</Properties>
</file>