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E389D-68DF-4E4D-89C8-61A3BA995C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D998E11-9C90-4299-8A5E-D4828D01C12A}">
      <dgm:prSet/>
      <dgm:spPr/>
      <dgm:t>
        <a:bodyPr/>
        <a:lstStyle/>
        <a:p>
          <a:pPr rtl="0"/>
          <a:r>
            <a:rPr lang="en-US" dirty="0" smtClean="0"/>
            <a:t>The NSR/SSR as planning tool contains Data base of Poor and Vulnerable Households across the 36</a:t>
          </a:r>
          <a:r>
            <a:rPr lang="x-none" dirty="0" smtClean="0"/>
            <a:t> states </a:t>
          </a:r>
          <a:r>
            <a:rPr lang="en-US" dirty="0" smtClean="0"/>
            <a:t> and FCT serves as a gateway for the PVHH to access various  interventions at both State and Federal level.</a:t>
          </a:r>
          <a:endParaRPr lang="en-US" dirty="0"/>
        </a:p>
      </dgm:t>
    </dgm:pt>
    <dgm:pt modelId="{A2AA237B-5559-4FEE-A633-9FD3CDCF3DE6}" type="parTrans" cxnId="{92101513-2F1D-43ED-B29F-A1B673708B60}">
      <dgm:prSet/>
      <dgm:spPr/>
      <dgm:t>
        <a:bodyPr/>
        <a:lstStyle/>
        <a:p>
          <a:endParaRPr lang="en-US"/>
        </a:p>
      </dgm:t>
    </dgm:pt>
    <dgm:pt modelId="{B6E2255B-FF59-4224-BB2B-6607D2B539CA}" type="sibTrans" cxnId="{92101513-2F1D-43ED-B29F-A1B673708B60}">
      <dgm:prSet/>
      <dgm:spPr/>
      <dgm:t>
        <a:bodyPr/>
        <a:lstStyle/>
        <a:p>
          <a:endParaRPr lang="en-US"/>
        </a:p>
      </dgm:t>
    </dgm:pt>
    <dgm:pt modelId="{555D8C1A-E691-4D5C-9F96-19DB1FA5631D}">
      <dgm:prSet/>
      <dgm:spPr/>
      <dgm:t>
        <a:bodyPr/>
        <a:lstStyle/>
        <a:p>
          <a:pPr rtl="0"/>
          <a:r>
            <a:rPr lang="en-US" smtClean="0"/>
            <a:t>Potential programmes/projects mined for intervention from NSR/SSR by applying in writing to the N</a:t>
          </a:r>
          <a:r>
            <a:rPr lang="x-none" smtClean="0"/>
            <a:t>ational Coordinator</a:t>
          </a:r>
          <a:r>
            <a:rPr lang="en-US" smtClean="0"/>
            <a:t>/S</a:t>
          </a:r>
          <a:r>
            <a:rPr lang="x-none" smtClean="0"/>
            <a:t>tate </a:t>
          </a:r>
          <a:r>
            <a:rPr lang="en-US" smtClean="0"/>
            <a:t>C</a:t>
          </a:r>
          <a:r>
            <a:rPr lang="x-none" smtClean="0"/>
            <a:t>oordinator</a:t>
          </a:r>
          <a:r>
            <a:rPr lang="en-US" smtClean="0"/>
            <a:t> outlining the objective of the intervention and the criteria for mining.</a:t>
          </a:r>
          <a:endParaRPr lang="en-US"/>
        </a:p>
      </dgm:t>
    </dgm:pt>
    <dgm:pt modelId="{62D5DF76-9F00-4CB3-9069-94461493E5BF}" type="parTrans" cxnId="{6FF07148-27C1-4947-8276-96CBDFABCE75}">
      <dgm:prSet/>
      <dgm:spPr/>
      <dgm:t>
        <a:bodyPr/>
        <a:lstStyle/>
        <a:p>
          <a:endParaRPr lang="en-US"/>
        </a:p>
      </dgm:t>
    </dgm:pt>
    <dgm:pt modelId="{D1A0E201-C4E8-441B-A534-EEF92C134F88}" type="sibTrans" cxnId="{6FF07148-27C1-4947-8276-96CBDFABCE75}">
      <dgm:prSet/>
      <dgm:spPr/>
      <dgm:t>
        <a:bodyPr/>
        <a:lstStyle/>
        <a:p>
          <a:endParaRPr lang="en-US"/>
        </a:p>
      </dgm:t>
    </dgm:pt>
    <dgm:pt modelId="{6BB7BFAD-FBE6-4AED-822B-8E1BDE0BBBB5}">
      <dgm:prSet/>
      <dgm:spPr/>
      <dgm:t>
        <a:bodyPr/>
        <a:lstStyle/>
        <a:p>
          <a:pPr rtl="0"/>
          <a:r>
            <a:rPr lang="en-US" smtClean="0"/>
            <a:t>Signing of MOU with NASSCO/SOCU</a:t>
          </a:r>
          <a:endParaRPr lang="en-US"/>
        </a:p>
      </dgm:t>
    </dgm:pt>
    <dgm:pt modelId="{DC791C94-23E2-4E80-8AFC-C8EEA3B4FBD6}" type="parTrans" cxnId="{6F1A6643-B975-466C-B7B8-59D8D17E7C6E}">
      <dgm:prSet/>
      <dgm:spPr/>
      <dgm:t>
        <a:bodyPr/>
        <a:lstStyle/>
        <a:p>
          <a:endParaRPr lang="en-US"/>
        </a:p>
      </dgm:t>
    </dgm:pt>
    <dgm:pt modelId="{0693436D-F846-4A8C-918A-091F9940E169}" type="sibTrans" cxnId="{6F1A6643-B975-466C-B7B8-59D8D17E7C6E}">
      <dgm:prSet/>
      <dgm:spPr/>
      <dgm:t>
        <a:bodyPr/>
        <a:lstStyle/>
        <a:p>
          <a:endParaRPr lang="en-US"/>
        </a:p>
      </dgm:t>
    </dgm:pt>
    <dgm:pt modelId="{158E9BD8-3B8F-46CF-8224-FF69BF2D7DED}">
      <dgm:prSet/>
      <dgm:spPr/>
      <dgm:t>
        <a:bodyPr/>
        <a:lstStyle/>
        <a:p>
          <a:pPr rtl="0"/>
          <a:r>
            <a:rPr lang="en-US" smtClean="0"/>
            <a:t>Mining of data for intervention </a:t>
          </a:r>
          <a:endParaRPr lang="en-US"/>
        </a:p>
      </dgm:t>
    </dgm:pt>
    <dgm:pt modelId="{FCD9F00D-4AB6-4FE6-896E-1CAD08C2AF9C}" type="parTrans" cxnId="{18FFF10C-A014-490A-8463-4F94CC396FD4}">
      <dgm:prSet/>
      <dgm:spPr/>
      <dgm:t>
        <a:bodyPr/>
        <a:lstStyle/>
        <a:p>
          <a:endParaRPr lang="en-US"/>
        </a:p>
      </dgm:t>
    </dgm:pt>
    <dgm:pt modelId="{9E72D5DD-F213-459F-A478-99ADE2B32860}" type="sibTrans" cxnId="{18FFF10C-A014-490A-8463-4F94CC396FD4}">
      <dgm:prSet/>
      <dgm:spPr/>
      <dgm:t>
        <a:bodyPr/>
        <a:lstStyle/>
        <a:p>
          <a:endParaRPr lang="en-US"/>
        </a:p>
      </dgm:t>
    </dgm:pt>
    <dgm:pt modelId="{AF89467E-5316-4613-828D-F30A493C99AC}">
      <dgm:prSet/>
      <dgm:spPr/>
      <dgm:t>
        <a:bodyPr/>
        <a:lstStyle/>
        <a:p>
          <a:pPr rtl="0"/>
          <a:r>
            <a:rPr lang="en-US" smtClean="0"/>
            <a:t>Validation of data by miners  CBT</a:t>
          </a:r>
          <a:r>
            <a:rPr lang="x-none" smtClean="0"/>
            <a:t> Teams</a:t>
          </a:r>
          <a:r>
            <a:rPr lang="en-US" smtClean="0"/>
            <a:t> can be used (optional) </a:t>
          </a:r>
          <a:endParaRPr lang="en-US"/>
        </a:p>
      </dgm:t>
    </dgm:pt>
    <dgm:pt modelId="{4E023735-01AD-4A8A-B34F-2326C2198F4F}" type="parTrans" cxnId="{1FF5A418-979A-41CA-B977-D5AB69568548}">
      <dgm:prSet/>
      <dgm:spPr/>
      <dgm:t>
        <a:bodyPr/>
        <a:lstStyle/>
        <a:p>
          <a:endParaRPr lang="en-US"/>
        </a:p>
      </dgm:t>
    </dgm:pt>
    <dgm:pt modelId="{2329A762-690A-4849-9D26-2F7305D71124}" type="sibTrans" cxnId="{1FF5A418-979A-41CA-B977-D5AB69568548}">
      <dgm:prSet/>
      <dgm:spPr/>
      <dgm:t>
        <a:bodyPr/>
        <a:lstStyle/>
        <a:p>
          <a:endParaRPr lang="en-US"/>
        </a:p>
      </dgm:t>
    </dgm:pt>
    <dgm:pt modelId="{82D114B2-67E1-4A2D-A305-35EE8AECF5C0}">
      <dgm:prSet/>
      <dgm:spPr/>
      <dgm:t>
        <a:bodyPr/>
        <a:lstStyle/>
        <a:p>
          <a:pPr rtl="0"/>
          <a:r>
            <a:rPr lang="en-US" smtClean="0"/>
            <a:t>Implementation and feedback </a:t>
          </a:r>
          <a:endParaRPr lang="en-US"/>
        </a:p>
      </dgm:t>
    </dgm:pt>
    <dgm:pt modelId="{8D1B8059-F1D1-43E8-86D9-8B100CC24A31}" type="parTrans" cxnId="{5F6A1609-7010-462D-93B2-3132DD84A46C}">
      <dgm:prSet/>
      <dgm:spPr/>
      <dgm:t>
        <a:bodyPr/>
        <a:lstStyle/>
        <a:p>
          <a:endParaRPr lang="en-US"/>
        </a:p>
      </dgm:t>
    </dgm:pt>
    <dgm:pt modelId="{1631E27B-490B-4630-B5D8-A9A07AAAA098}" type="sibTrans" cxnId="{5F6A1609-7010-462D-93B2-3132DD84A46C}">
      <dgm:prSet/>
      <dgm:spPr/>
      <dgm:t>
        <a:bodyPr/>
        <a:lstStyle/>
        <a:p>
          <a:endParaRPr lang="en-US"/>
        </a:p>
      </dgm:t>
    </dgm:pt>
    <dgm:pt modelId="{0A0633E3-0901-4E67-A5EB-48858CAF31BB}" type="pres">
      <dgm:prSet presAssocID="{5E2E389D-68DF-4E4D-89C8-61A3BA995C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1C6EC-0599-4057-81A6-F81C0D0F61EE}" type="pres">
      <dgm:prSet presAssocID="{0D998E11-9C90-4299-8A5E-D4828D01C12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5F125-DE5A-4749-A885-8FD20DC22662}" type="pres">
      <dgm:prSet presAssocID="{B6E2255B-FF59-4224-BB2B-6607D2B539CA}" presName="spacer" presStyleCnt="0"/>
      <dgm:spPr/>
    </dgm:pt>
    <dgm:pt modelId="{4C163FB9-2E17-4687-9645-36182893CE37}" type="pres">
      <dgm:prSet presAssocID="{555D8C1A-E691-4D5C-9F96-19DB1FA5631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FAD33-5E19-42B1-BAD9-8B58FD56C2B1}" type="pres">
      <dgm:prSet presAssocID="{D1A0E201-C4E8-441B-A534-EEF92C134F88}" presName="spacer" presStyleCnt="0"/>
      <dgm:spPr/>
    </dgm:pt>
    <dgm:pt modelId="{1E4717A4-51BD-48CD-B025-31284E7529EF}" type="pres">
      <dgm:prSet presAssocID="{6BB7BFAD-FBE6-4AED-822B-8E1BDE0BBBB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11287-7573-42FF-91C9-7984FE03AA38}" type="pres">
      <dgm:prSet presAssocID="{0693436D-F846-4A8C-918A-091F9940E169}" presName="spacer" presStyleCnt="0"/>
      <dgm:spPr/>
    </dgm:pt>
    <dgm:pt modelId="{F7CB184E-F202-4F89-A091-988D19C1E3FD}" type="pres">
      <dgm:prSet presAssocID="{158E9BD8-3B8F-46CF-8224-FF69BF2D7DE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3F841E-4B5F-4235-8D72-47FEF5D591B6}" type="pres">
      <dgm:prSet presAssocID="{9E72D5DD-F213-459F-A478-99ADE2B32860}" presName="spacer" presStyleCnt="0"/>
      <dgm:spPr/>
    </dgm:pt>
    <dgm:pt modelId="{1129425E-3FED-4A4B-8DA1-CC67A828FB73}" type="pres">
      <dgm:prSet presAssocID="{AF89467E-5316-4613-828D-F30A493C99A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9E597-4794-4CDC-A9C7-2EC0B97C413C}" type="pres">
      <dgm:prSet presAssocID="{2329A762-690A-4849-9D26-2F7305D71124}" presName="spacer" presStyleCnt="0"/>
      <dgm:spPr/>
    </dgm:pt>
    <dgm:pt modelId="{817280FF-8C66-497B-8020-4AFFB6C062CD}" type="pres">
      <dgm:prSet presAssocID="{82D114B2-67E1-4A2D-A305-35EE8AECF5C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F07148-27C1-4947-8276-96CBDFABCE75}" srcId="{5E2E389D-68DF-4E4D-89C8-61A3BA995CE3}" destId="{555D8C1A-E691-4D5C-9F96-19DB1FA5631D}" srcOrd="1" destOrd="0" parTransId="{62D5DF76-9F00-4CB3-9069-94461493E5BF}" sibTransId="{D1A0E201-C4E8-441B-A534-EEF92C134F88}"/>
    <dgm:cxn modelId="{18FFF10C-A014-490A-8463-4F94CC396FD4}" srcId="{5E2E389D-68DF-4E4D-89C8-61A3BA995CE3}" destId="{158E9BD8-3B8F-46CF-8224-FF69BF2D7DED}" srcOrd="3" destOrd="0" parTransId="{FCD9F00D-4AB6-4FE6-896E-1CAD08C2AF9C}" sibTransId="{9E72D5DD-F213-459F-A478-99ADE2B32860}"/>
    <dgm:cxn modelId="{5F6A1609-7010-462D-93B2-3132DD84A46C}" srcId="{5E2E389D-68DF-4E4D-89C8-61A3BA995CE3}" destId="{82D114B2-67E1-4A2D-A305-35EE8AECF5C0}" srcOrd="5" destOrd="0" parTransId="{8D1B8059-F1D1-43E8-86D9-8B100CC24A31}" sibTransId="{1631E27B-490B-4630-B5D8-A9A07AAAA098}"/>
    <dgm:cxn modelId="{0F238586-7B89-4BA7-95BE-E5073254F343}" type="presOf" srcId="{AF89467E-5316-4613-828D-F30A493C99AC}" destId="{1129425E-3FED-4A4B-8DA1-CC67A828FB73}" srcOrd="0" destOrd="0" presId="urn:microsoft.com/office/officeart/2005/8/layout/vList2"/>
    <dgm:cxn modelId="{B00FA263-96E0-41BF-806C-192E4E725C53}" type="presOf" srcId="{0D998E11-9C90-4299-8A5E-D4828D01C12A}" destId="{0F41C6EC-0599-4057-81A6-F81C0D0F61EE}" srcOrd="0" destOrd="0" presId="urn:microsoft.com/office/officeart/2005/8/layout/vList2"/>
    <dgm:cxn modelId="{4CC6224B-A3F8-4684-8707-BBBD8435838A}" type="presOf" srcId="{158E9BD8-3B8F-46CF-8224-FF69BF2D7DED}" destId="{F7CB184E-F202-4F89-A091-988D19C1E3FD}" srcOrd="0" destOrd="0" presId="urn:microsoft.com/office/officeart/2005/8/layout/vList2"/>
    <dgm:cxn modelId="{6F1A6643-B975-466C-B7B8-59D8D17E7C6E}" srcId="{5E2E389D-68DF-4E4D-89C8-61A3BA995CE3}" destId="{6BB7BFAD-FBE6-4AED-822B-8E1BDE0BBBB5}" srcOrd="2" destOrd="0" parTransId="{DC791C94-23E2-4E80-8AFC-C8EEA3B4FBD6}" sibTransId="{0693436D-F846-4A8C-918A-091F9940E169}"/>
    <dgm:cxn modelId="{1A7CD146-2FB8-4050-A1DB-DAD8B79A4E7B}" type="presOf" srcId="{82D114B2-67E1-4A2D-A305-35EE8AECF5C0}" destId="{817280FF-8C66-497B-8020-4AFFB6C062CD}" srcOrd="0" destOrd="0" presId="urn:microsoft.com/office/officeart/2005/8/layout/vList2"/>
    <dgm:cxn modelId="{C447B657-94D2-4772-876D-7BC2D2BA1AEB}" type="presOf" srcId="{555D8C1A-E691-4D5C-9F96-19DB1FA5631D}" destId="{4C163FB9-2E17-4687-9645-36182893CE37}" srcOrd="0" destOrd="0" presId="urn:microsoft.com/office/officeart/2005/8/layout/vList2"/>
    <dgm:cxn modelId="{92101513-2F1D-43ED-B29F-A1B673708B60}" srcId="{5E2E389D-68DF-4E4D-89C8-61A3BA995CE3}" destId="{0D998E11-9C90-4299-8A5E-D4828D01C12A}" srcOrd="0" destOrd="0" parTransId="{A2AA237B-5559-4FEE-A633-9FD3CDCF3DE6}" sibTransId="{B6E2255B-FF59-4224-BB2B-6607D2B539CA}"/>
    <dgm:cxn modelId="{56576F54-07EA-4A8D-88F8-25689BB82D27}" type="presOf" srcId="{6BB7BFAD-FBE6-4AED-822B-8E1BDE0BBBB5}" destId="{1E4717A4-51BD-48CD-B025-31284E7529EF}" srcOrd="0" destOrd="0" presId="urn:microsoft.com/office/officeart/2005/8/layout/vList2"/>
    <dgm:cxn modelId="{813752F2-1154-4AEC-A0E3-F034F0EC3BE9}" type="presOf" srcId="{5E2E389D-68DF-4E4D-89C8-61A3BA995CE3}" destId="{0A0633E3-0901-4E67-A5EB-48858CAF31BB}" srcOrd="0" destOrd="0" presId="urn:microsoft.com/office/officeart/2005/8/layout/vList2"/>
    <dgm:cxn modelId="{1FF5A418-979A-41CA-B977-D5AB69568548}" srcId="{5E2E389D-68DF-4E4D-89C8-61A3BA995CE3}" destId="{AF89467E-5316-4613-828D-F30A493C99AC}" srcOrd="4" destOrd="0" parTransId="{4E023735-01AD-4A8A-B34F-2326C2198F4F}" sibTransId="{2329A762-690A-4849-9D26-2F7305D71124}"/>
    <dgm:cxn modelId="{8784BC61-F1B6-4437-9891-F08EFF228067}" type="presParOf" srcId="{0A0633E3-0901-4E67-A5EB-48858CAF31BB}" destId="{0F41C6EC-0599-4057-81A6-F81C0D0F61EE}" srcOrd="0" destOrd="0" presId="urn:microsoft.com/office/officeart/2005/8/layout/vList2"/>
    <dgm:cxn modelId="{7EE6FF1A-0058-4C81-B5DF-52F2A5FF2A71}" type="presParOf" srcId="{0A0633E3-0901-4E67-A5EB-48858CAF31BB}" destId="{2745F125-DE5A-4749-A885-8FD20DC22662}" srcOrd="1" destOrd="0" presId="urn:microsoft.com/office/officeart/2005/8/layout/vList2"/>
    <dgm:cxn modelId="{632F31A5-A664-4800-9A7D-66EED15BE77E}" type="presParOf" srcId="{0A0633E3-0901-4E67-A5EB-48858CAF31BB}" destId="{4C163FB9-2E17-4687-9645-36182893CE37}" srcOrd="2" destOrd="0" presId="urn:microsoft.com/office/officeart/2005/8/layout/vList2"/>
    <dgm:cxn modelId="{0C9C91A7-3EAC-4291-BEB6-B0A73E46410E}" type="presParOf" srcId="{0A0633E3-0901-4E67-A5EB-48858CAF31BB}" destId="{9F4FAD33-5E19-42B1-BAD9-8B58FD56C2B1}" srcOrd="3" destOrd="0" presId="urn:microsoft.com/office/officeart/2005/8/layout/vList2"/>
    <dgm:cxn modelId="{64AE34B2-001C-4A08-83A7-ABACD2101FC9}" type="presParOf" srcId="{0A0633E3-0901-4E67-A5EB-48858CAF31BB}" destId="{1E4717A4-51BD-48CD-B025-31284E7529EF}" srcOrd="4" destOrd="0" presId="urn:microsoft.com/office/officeart/2005/8/layout/vList2"/>
    <dgm:cxn modelId="{CC43508E-5947-4F21-9B96-1421A35E5044}" type="presParOf" srcId="{0A0633E3-0901-4E67-A5EB-48858CAF31BB}" destId="{73611287-7573-42FF-91C9-7984FE03AA38}" srcOrd="5" destOrd="0" presId="urn:microsoft.com/office/officeart/2005/8/layout/vList2"/>
    <dgm:cxn modelId="{0C866761-B1FC-4042-AFB5-F026FC5D4F7B}" type="presParOf" srcId="{0A0633E3-0901-4E67-A5EB-48858CAF31BB}" destId="{F7CB184E-F202-4F89-A091-988D19C1E3FD}" srcOrd="6" destOrd="0" presId="urn:microsoft.com/office/officeart/2005/8/layout/vList2"/>
    <dgm:cxn modelId="{8E06BCAC-2F6B-442E-ABDB-40B3C8D957EB}" type="presParOf" srcId="{0A0633E3-0901-4E67-A5EB-48858CAF31BB}" destId="{2F3F841E-4B5F-4235-8D72-47FEF5D591B6}" srcOrd="7" destOrd="0" presId="urn:microsoft.com/office/officeart/2005/8/layout/vList2"/>
    <dgm:cxn modelId="{582AB138-E4F7-4E09-9ABA-A534D37F96C9}" type="presParOf" srcId="{0A0633E3-0901-4E67-A5EB-48858CAF31BB}" destId="{1129425E-3FED-4A4B-8DA1-CC67A828FB73}" srcOrd="8" destOrd="0" presId="urn:microsoft.com/office/officeart/2005/8/layout/vList2"/>
    <dgm:cxn modelId="{592AC709-EA66-4931-97D4-B79F2232D6F8}" type="presParOf" srcId="{0A0633E3-0901-4E67-A5EB-48858CAF31BB}" destId="{7309E597-4794-4CDC-A9C7-2EC0B97C413C}" srcOrd="9" destOrd="0" presId="urn:microsoft.com/office/officeart/2005/8/layout/vList2"/>
    <dgm:cxn modelId="{35F9ADC3-BA0C-4FA2-AA0E-A0A9CED05A81}" type="presParOf" srcId="{0A0633E3-0901-4E67-A5EB-48858CAF31BB}" destId="{817280FF-8C66-497B-8020-4AFFB6C062C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1C6EC-0599-4057-81A6-F81C0D0F61EE}">
      <dsp:nvSpPr>
        <dsp:cNvPr id="0" name=""/>
        <dsp:cNvSpPr/>
      </dsp:nvSpPr>
      <dsp:spPr>
        <a:xfrm>
          <a:off x="0" y="225197"/>
          <a:ext cx="11912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The NSR/SSR as planning tool contains Data base of Poor and Vulnerable Households across the 36</a:t>
          </a:r>
          <a:r>
            <a:rPr lang="x-none" sz="2100" kern="1200" dirty="0" smtClean="0"/>
            <a:t> states </a:t>
          </a:r>
          <a:r>
            <a:rPr lang="en-US" sz="2100" kern="1200" dirty="0" smtClean="0"/>
            <a:t> and FCT serves as a gateway for the PVHH to access various  interventions at both State and Federal level.</a:t>
          </a:r>
          <a:endParaRPr lang="en-US" sz="2100" kern="1200" dirty="0"/>
        </a:p>
      </dsp:txBody>
      <dsp:txXfrm>
        <a:off x="40780" y="265977"/>
        <a:ext cx="11831040" cy="753819"/>
      </dsp:txXfrm>
    </dsp:sp>
    <dsp:sp modelId="{4C163FB9-2E17-4687-9645-36182893CE37}">
      <dsp:nvSpPr>
        <dsp:cNvPr id="0" name=""/>
        <dsp:cNvSpPr/>
      </dsp:nvSpPr>
      <dsp:spPr>
        <a:xfrm>
          <a:off x="0" y="1121057"/>
          <a:ext cx="11912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Potential programmes/projects mined for intervention from NSR/SSR by applying in writing to the N</a:t>
          </a:r>
          <a:r>
            <a:rPr lang="x-none" sz="2100" kern="1200" smtClean="0"/>
            <a:t>ational Coordinator</a:t>
          </a:r>
          <a:r>
            <a:rPr lang="en-US" sz="2100" kern="1200" smtClean="0"/>
            <a:t>/S</a:t>
          </a:r>
          <a:r>
            <a:rPr lang="x-none" sz="2100" kern="1200" smtClean="0"/>
            <a:t>tate </a:t>
          </a:r>
          <a:r>
            <a:rPr lang="en-US" sz="2100" kern="1200" smtClean="0"/>
            <a:t>C</a:t>
          </a:r>
          <a:r>
            <a:rPr lang="x-none" sz="2100" kern="1200" smtClean="0"/>
            <a:t>oordinator</a:t>
          </a:r>
          <a:r>
            <a:rPr lang="en-US" sz="2100" kern="1200" smtClean="0"/>
            <a:t> outlining the objective of the intervention and the criteria for mining.</a:t>
          </a:r>
          <a:endParaRPr lang="en-US" sz="2100" kern="1200"/>
        </a:p>
      </dsp:txBody>
      <dsp:txXfrm>
        <a:off x="40780" y="1161837"/>
        <a:ext cx="11831040" cy="753819"/>
      </dsp:txXfrm>
    </dsp:sp>
    <dsp:sp modelId="{1E4717A4-51BD-48CD-B025-31284E7529EF}">
      <dsp:nvSpPr>
        <dsp:cNvPr id="0" name=""/>
        <dsp:cNvSpPr/>
      </dsp:nvSpPr>
      <dsp:spPr>
        <a:xfrm>
          <a:off x="0" y="2016917"/>
          <a:ext cx="11912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Signing of MOU with NASSCO/SOCU</a:t>
          </a:r>
          <a:endParaRPr lang="en-US" sz="2100" kern="1200"/>
        </a:p>
      </dsp:txBody>
      <dsp:txXfrm>
        <a:off x="40780" y="2057697"/>
        <a:ext cx="11831040" cy="753819"/>
      </dsp:txXfrm>
    </dsp:sp>
    <dsp:sp modelId="{F7CB184E-F202-4F89-A091-988D19C1E3FD}">
      <dsp:nvSpPr>
        <dsp:cNvPr id="0" name=""/>
        <dsp:cNvSpPr/>
      </dsp:nvSpPr>
      <dsp:spPr>
        <a:xfrm>
          <a:off x="0" y="2912777"/>
          <a:ext cx="11912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Mining of data for intervention </a:t>
          </a:r>
          <a:endParaRPr lang="en-US" sz="2100" kern="1200"/>
        </a:p>
      </dsp:txBody>
      <dsp:txXfrm>
        <a:off x="40780" y="2953557"/>
        <a:ext cx="11831040" cy="753819"/>
      </dsp:txXfrm>
    </dsp:sp>
    <dsp:sp modelId="{1129425E-3FED-4A4B-8DA1-CC67A828FB73}">
      <dsp:nvSpPr>
        <dsp:cNvPr id="0" name=""/>
        <dsp:cNvSpPr/>
      </dsp:nvSpPr>
      <dsp:spPr>
        <a:xfrm>
          <a:off x="0" y="3808637"/>
          <a:ext cx="11912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Validation of data by miners  CBT</a:t>
          </a:r>
          <a:r>
            <a:rPr lang="x-none" sz="2100" kern="1200" smtClean="0"/>
            <a:t> Teams</a:t>
          </a:r>
          <a:r>
            <a:rPr lang="en-US" sz="2100" kern="1200" smtClean="0"/>
            <a:t> can be used (optional) </a:t>
          </a:r>
          <a:endParaRPr lang="en-US" sz="2100" kern="1200"/>
        </a:p>
      </dsp:txBody>
      <dsp:txXfrm>
        <a:off x="40780" y="3849417"/>
        <a:ext cx="11831040" cy="753819"/>
      </dsp:txXfrm>
    </dsp:sp>
    <dsp:sp modelId="{817280FF-8C66-497B-8020-4AFFB6C062CD}">
      <dsp:nvSpPr>
        <dsp:cNvPr id="0" name=""/>
        <dsp:cNvSpPr/>
      </dsp:nvSpPr>
      <dsp:spPr>
        <a:xfrm>
          <a:off x="0" y="4704497"/>
          <a:ext cx="119126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Implementation and feedback </a:t>
          </a:r>
          <a:endParaRPr lang="en-US" sz="2100" kern="1200"/>
        </a:p>
      </dsp:txBody>
      <dsp:txXfrm>
        <a:off x="40780" y="4745277"/>
        <a:ext cx="11831040" cy="75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4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1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1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2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6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7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0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BE536-E6EA-40EA-950C-AC416C48CE4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9382-0B64-4229-81EF-5E9BC30D2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5756A5EB-710D-9E4D-DDB4-247F1151C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863" y="117475"/>
            <a:ext cx="11912600" cy="6648450"/>
          </a:xfrm>
        </p:spPr>
        <p:txBody>
          <a:bodyPr>
            <a:normAutofit fontScale="97500"/>
          </a:bodyPr>
          <a:lstStyle/>
          <a:p>
            <a:r>
              <a:rPr lang="en-US" altLang="en-US" sz="48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Data mining from NSR/SSR </a:t>
            </a:r>
            <a:endParaRPr lang="en-GB" altLang="en-US" sz="4800" dirty="0">
              <a:solidFill>
                <a:schemeClr val="accent1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69863" y="940526"/>
          <a:ext cx="11912600" cy="5765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6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2024-07-10T18:02:07Z</dcterms:created>
  <dcterms:modified xsi:type="dcterms:W3CDTF">2024-07-10T18:02:32Z</dcterms:modified>
</cp:coreProperties>
</file>